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4631" r:id="rId2"/>
    <p:sldId id="4122" r:id="rId3"/>
    <p:sldId id="4693" r:id="rId4"/>
    <p:sldId id="257" r:id="rId5"/>
    <p:sldId id="450" r:id="rId6"/>
    <p:sldId id="448" r:id="rId7"/>
    <p:sldId id="456" r:id="rId8"/>
    <p:sldId id="455" r:id="rId9"/>
    <p:sldId id="454" r:id="rId10"/>
    <p:sldId id="453" r:id="rId11"/>
    <p:sldId id="452" r:id="rId12"/>
    <p:sldId id="451" r:id="rId13"/>
    <p:sldId id="459" r:id="rId14"/>
    <p:sldId id="460" r:id="rId15"/>
    <p:sldId id="461" r:id="rId16"/>
    <p:sldId id="462" r:id="rId17"/>
    <p:sldId id="463" r:id="rId18"/>
    <p:sldId id="464" r:id="rId19"/>
    <p:sldId id="465" r:id="rId20"/>
    <p:sldId id="273" r:id="rId21"/>
    <p:sldId id="274" r:id="rId22"/>
    <p:sldId id="276" r:id="rId23"/>
    <p:sldId id="275" r:id="rId24"/>
    <p:sldId id="277" r:id="rId25"/>
    <p:sldId id="278" r:id="rId26"/>
    <p:sldId id="279" r:id="rId27"/>
    <p:sldId id="280" r:id="rId28"/>
    <p:sldId id="466" r:id="rId29"/>
    <p:sldId id="491" r:id="rId30"/>
    <p:sldId id="492" r:id="rId31"/>
    <p:sldId id="493" r:id="rId32"/>
    <p:sldId id="494" r:id="rId33"/>
    <p:sldId id="514" r:id="rId34"/>
    <p:sldId id="522" r:id="rId35"/>
    <p:sldId id="523" r:id="rId36"/>
    <p:sldId id="524" r:id="rId37"/>
    <p:sldId id="515" r:id="rId38"/>
    <p:sldId id="525" r:id="rId39"/>
    <p:sldId id="516" r:id="rId40"/>
    <p:sldId id="517" r:id="rId41"/>
    <p:sldId id="526" r:id="rId42"/>
    <p:sldId id="518" r:id="rId43"/>
    <p:sldId id="519" r:id="rId44"/>
    <p:sldId id="529" r:id="rId45"/>
    <p:sldId id="528" r:id="rId46"/>
    <p:sldId id="527" r:id="rId47"/>
    <p:sldId id="520" r:id="rId48"/>
    <p:sldId id="521" r:id="rId49"/>
    <p:sldId id="530" r:id="rId50"/>
    <p:sldId id="531" r:id="rId51"/>
    <p:sldId id="532" r:id="rId52"/>
    <p:sldId id="533" r:id="rId53"/>
    <p:sldId id="539" r:id="rId54"/>
    <p:sldId id="540" r:id="rId55"/>
    <p:sldId id="534" r:id="rId56"/>
    <p:sldId id="535" r:id="rId57"/>
    <p:sldId id="536" r:id="rId58"/>
    <p:sldId id="537" r:id="rId59"/>
    <p:sldId id="538" r:id="rId60"/>
    <p:sldId id="291" r:id="rId61"/>
    <p:sldId id="541" r:id="rId62"/>
    <p:sldId id="542" r:id="rId63"/>
    <p:sldId id="543" r:id="rId64"/>
    <p:sldId id="544" r:id="rId65"/>
    <p:sldId id="545" r:id="rId66"/>
    <p:sldId id="546" r:id="rId67"/>
    <p:sldId id="547" r:id="rId68"/>
    <p:sldId id="548" r:id="rId69"/>
    <p:sldId id="549" r:id="rId70"/>
    <p:sldId id="550" r:id="rId71"/>
    <p:sldId id="551" r:id="rId72"/>
    <p:sldId id="553" r:id="rId73"/>
    <p:sldId id="554" r:id="rId74"/>
    <p:sldId id="555" r:id="rId75"/>
    <p:sldId id="556" r:id="rId76"/>
    <p:sldId id="557" r:id="rId77"/>
    <p:sldId id="558" r:id="rId78"/>
    <p:sldId id="559" r:id="rId79"/>
    <p:sldId id="560" r:id="rId80"/>
    <p:sldId id="561" r:id="rId81"/>
    <p:sldId id="562" r:id="rId82"/>
    <p:sldId id="563" r:id="rId83"/>
    <p:sldId id="564" r:id="rId84"/>
    <p:sldId id="565" r:id="rId85"/>
    <p:sldId id="566" r:id="rId86"/>
    <p:sldId id="567" r:id="rId87"/>
    <p:sldId id="568" r:id="rId88"/>
    <p:sldId id="569" r:id="rId89"/>
    <p:sldId id="570" r:id="rId90"/>
    <p:sldId id="571" r:id="rId91"/>
    <p:sldId id="4508" r:id="rId92"/>
    <p:sldId id="4730" r:id="rId93"/>
    <p:sldId id="4509" r:id="rId94"/>
    <p:sldId id="4711"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F6476-67D4-4AE4-9054-F30AEB918685}"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FED39-CF4F-4B6D-8C72-EBAE9B534596}" type="slidenum">
              <a:rPr lang="en-IN" smtClean="0"/>
              <a:t>‹#›</a:t>
            </a:fld>
            <a:endParaRPr lang="en-IN"/>
          </a:p>
        </p:txBody>
      </p:sp>
    </p:spTree>
    <p:extLst>
      <p:ext uri="{BB962C8B-B14F-4D97-AF65-F5344CB8AC3E}">
        <p14:creationId xmlns:p14="http://schemas.microsoft.com/office/powerpoint/2010/main" val="382769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630E-137D-BAF9-5B9D-A2AACF2C69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526EE-4D3C-082F-47B6-C5B138A6B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76F26C-5C0F-51A3-73C1-A216ACC73B3D}"/>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C04B5EAC-2585-2060-8F2C-CD9C6C6E3B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61707B-6423-9A88-E540-602AD7E96407}"/>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147328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7E27-2FF3-8781-0486-79315134ED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7F5219-C0F9-494E-EB86-421AB8CD02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61F019-61A5-4338-923F-31C4EABE4609}"/>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881E8E0D-C30C-DD62-E22F-C63076167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1BFA02-7B2A-1773-47EE-2FF7C9E078CF}"/>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125699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62177C-187F-8CC1-3A82-DD9518F7FD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80B276-FF08-1DE1-F9DF-90EBFBA51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C6CEAD-92C8-3880-F5EF-4ADB7D011ED2}"/>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2F8D29B5-C700-489E-021B-8D86255B42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D2E656-713D-0819-56EE-F81AD44CBFC4}"/>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389181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2"/>
            <a:ext cx="8412467"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44567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33" indent="0">
              <a:buNone/>
              <a:defRPr sz="3733"/>
            </a:lvl2pPr>
            <a:lvl3pPr marL="1218864" indent="0">
              <a:buNone/>
              <a:defRPr sz="3199"/>
            </a:lvl3pPr>
            <a:lvl4pPr marL="1828297" indent="0">
              <a:buNone/>
              <a:defRPr sz="2667"/>
            </a:lvl4pPr>
            <a:lvl5pPr marL="2437730" indent="0">
              <a:buNone/>
              <a:defRPr sz="2667"/>
            </a:lvl5pPr>
            <a:lvl6pPr marL="3047162" indent="0">
              <a:buNone/>
              <a:defRPr sz="2667"/>
            </a:lvl6pPr>
            <a:lvl7pPr marL="3656595" indent="0">
              <a:buNone/>
              <a:defRPr sz="2667"/>
            </a:lvl7pPr>
            <a:lvl8pPr marL="4266027" indent="0">
              <a:buNone/>
              <a:defRPr sz="2667"/>
            </a:lvl8pPr>
            <a:lvl9pPr marL="4875459"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143743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3933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7045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BECD-0023-69EA-CA1E-31755C0EFE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5414A4-C092-C36A-C9E4-46D7E314ED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2DE8C-1232-3DD3-771D-99D2A952224A}"/>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495AC975-7C98-F442-5245-830A7E2E6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06FFBD-62A5-A53C-584D-EB4C81D55606}"/>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464311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FBB6-C86A-D80F-AD78-4EA9D4F359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40F908-5A47-894B-A9EC-47CA02E02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FBBAD-F106-719F-6BAE-5483FA7F6F70}"/>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20969838-BD65-4284-6ECD-EE7EF816A8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8A40DF-E133-E9BF-A129-B3C6F67C649B}"/>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329036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A004-C995-64EF-3ED0-C2B15FEC5D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A1FB86-389C-5EB4-21DA-74C815118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280EAB-74B7-BE13-0679-30848DEBE9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269CB9-C52A-C383-914A-80909E85A19C}"/>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6" name="Footer Placeholder 5">
            <a:extLst>
              <a:ext uri="{FF2B5EF4-FFF2-40B4-BE49-F238E27FC236}">
                <a16:creationId xmlns:a16="http://schemas.microsoft.com/office/drawing/2014/main" id="{7ED9B5B3-E566-9576-BA4B-D19239B374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49609B-95FA-DFFF-5E56-C84C3994E55F}"/>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3014097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F441-0C37-032F-6538-EB379BBCEC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E7561E-EED0-8CE6-A8A4-8C1758F53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327B2-BD52-60B6-00A2-A50CEB938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76BCE3-BF82-2F8F-2C09-241B660D3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B19536-C640-418C-82A3-AAC3E9F541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FABC5B-42D8-201A-C55B-5755D8846D40}"/>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8" name="Footer Placeholder 7">
            <a:extLst>
              <a:ext uri="{FF2B5EF4-FFF2-40B4-BE49-F238E27FC236}">
                <a16:creationId xmlns:a16="http://schemas.microsoft.com/office/drawing/2014/main" id="{CF800E71-F24D-3409-F640-DD1AD28B6AC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F16A92-7BE5-C4DC-6E38-6CDC823A9323}"/>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7722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D6A8-67FC-9FDC-F5D4-98929C70A5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1ACB8C-1436-2D83-67AC-B42F3EF0A9A8}"/>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4" name="Footer Placeholder 3">
            <a:extLst>
              <a:ext uri="{FF2B5EF4-FFF2-40B4-BE49-F238E27FC236}">
                <a16:creationId xmlns:a16="http://schemas.microsoft.com/office/drawing/2014/main" id="{DD25FC26-C71E-B9D9-9950-479C1EBFE6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72CEC2-98AA-AD09-57DF-86FF3AC30C45}"/>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4207186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97380-A784-FD9B-315C-BF7146CF0F16}"/>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3" name="Footer Placeholder 2">
            <a:extLst>
              <a:ext uri="{FF2B5EF4-FFF2-40B4-BE49-F238E27FC236}">
                <a16:creationId xmlns:a16="http://schemas.microsoft.com/office/drawing/2014/main" id="{46F3DB0A-3152-C1ED-1485-F8A2A0F746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430A44-42AD-B90D-2560-EA932B521E56}"/>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381930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9AC0D-3F8B-B948-7A29-7964EC574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A6B934-05EE-ED7F-287F-5201DC3387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C960F6-0943-0FC0-3729-7E6C7EACA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39B9BC-DE6F-1756-7181-6C3B3B1D166E}"/>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6" name="Footer Placeholder 5">
            <a:extLst>
              <a:ext uri="{FF2B5EF4-FFF2-40B4-BE49-F238E27FC236}">
                <a16:creationId xmlns:a16="http://schemas.microsoft.com/office/drawing/2014/main" id="{A1B2891C-7BB9-63E5-32E2-3A24DDC2F1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03BDCB-B47C-FE12-1501-2D7CC5FDAECC}"/>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190250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22CB-B69A-7733-54CA-E4846D8AA3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08C347-AF30-AF97-29CE-D17C18963A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C02AA5-9AF2-0905-FE71-877938BC7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2EE14-32D7-D666-AC48-F37482775748}"/>
              </a:ext>
            </a:extLst>
          </p:cNvPr>
          <p:cNvSpPr>
            <a:spLocks noGrp="1"/>
          </p:cNvSpPr>
          <p:nvPr>
            <p:ph type="dt" sz="half" idx="10"/>
          </p:nvPr>
        </p:nvSpPr>
        <p:spPr/>
        <p:txBody>
          <a:bodyPr/>
          <a:lstStyle/>
          <a:p>
            <a:fld id="{B75FFEBC-A99F-407B-BAA6-263B02E541DE}" type="datetimeFigureOut">
              <a:rPr lang="en-IN" smtClean="0"/>
              <a:t>25-07-2023</a:t>
            </a:fld>
            <a:endParaRPr lang="en-IN"/>
          </a:p>
        </p:txBody>
      </p:sp>
      <p:sp>
        <p:nvSpPr>
          <p:cNvPr id="6" name="Footer Placeholder 5">
            <a:extLst>
              <a:ext uri="{FF2B5EF4-FFF2-40B4-BE49-F238E27FC236}">
                <a16:creationId xmlns:a16="http://schemas.microsoft.com/office/drawing/2014/main" id="{BE8572E3-E60D-6B27-9047-F936445435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B3CF0D-FC2A-3522-F167-B320CF71EAA2}"/>
              </a:ext>
            </a:extLst>
          </p:cNvPr>
          <p:cNvSpPr>
            <a:spLocks noGrp="1"/>
          </p:cNvSpPr>
          <p:nvPr>
            <p:ph type="sldNum" sz="quarter" idx="12"/>
          </p:nvPr>
        </p:nvSpPr>
        <p:spPr/>
        <p:txBody>
          <a:bodyPr/>
          <a:lstStyle/>
          <a:p>
            <a:fld id="{0F70FD16-C9A1-4CC8-BA56-6EBAA73FFFF5}" type="slidenum">
              <a:rPr lang="en-IN" smtClean="0"/>
              <a:t>‹#›</a:t>
            </a:fld>
            <a:endParaRPr lang="en-IN"/>
          </a:p>
        </p:txBody>
      </p:sp>
    </p:spTree>
    <p:extLst>
      <p:ext uri="{BB962C8B-B14F-4D97-AF65-F5344CB8AC3E}">
        <p14:creationId xmlns:p14="http://schemas.microsoft.com/office/powerpoint/2010/main" val="206108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003FD-09CF-CF9E-6EC9-B0CDC929C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0AD89F-CFBA-9F00-F857-B883E1CC8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57C257-AAAC-F187-0C36-CA598F2CBE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5FFEBC-A99F-407B-BAA6-263B02E541DE}" type="datetimeFigureOut">
              <a:rPr lang="en-IN" smtClean="0"/>
              <a:t>25-07-2023</a:t>
            </a:fld>
            <a:endParaRPr lang="en-IN"/>
          </a:p>
        </p:txBody>
      </p:sp>
      <p:sp>
        <p:nvSpPr>
          <p:cNvPr id="5" name="Footer Placeholder 4">
            <a:extLst>
              <a:ext uri="{FF2B5EF4-FFF2-40B4-BE49-F238E27FC236}">
                <a16:creationId xmlns:a16="http://schemas.microsoft.com/office/drawing/2014/main" id="{14AB256A-DFF7-0E86-E884-377F1F6A7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A9DD4D9-BC2F-75E1-1781-F4AB4DF47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0FD16-C9A1-4CC8-BA56-6EBAA73FFFF5}" type="slidenum">
              <a:rPr lang="en-IN" smtClean="0"/>
              <a:t>‹#›</a:t>
            </a:fld>
            <a:endParaRPr lang="en-IN"/>
          </a:p>
        </p:txBody>
      </p:sp>
    </p:spTree>
    <p:extLst>
      <p:ext uri="{BB962C8B-B14F-4D97-AF65-F5344CB8AC3E}">
        <p14:creationId xmlns:p14="http://schemas.microsoft.com/office/powerpoint/2010/main" val="746372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roovy-lang.org/structure.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groovyide.com/cp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3.tiff"/></Relationships>
</file>

<file path=ppt/slides/_rels/slide9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9"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8" y="4507668"/>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1" y="4881841"/>
            <a:ext cx="9172332" cy="584775"/>
          </a:xfrm>
          <a:prstGeom prst="rect">
            <a:avLst/>
          </a:prstGeom>
          <a:noFill/>
          <a:ln>
            <a:noFill/>
          </a:ln>
        </p:spPr>
        <p:txBody>
          <a:bodyPr wrap="square" rtlCol="0">
            <a:spAutoFit/>
          </a:bodyPr>
          <a:lstStyle/>
          <a:p>
            <a:pPr defTabSz="914377"/>
            <a:r>
              <a:rPr lang="en-US" sz="32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9"/>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7" y="4253919"/>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421A-42B1-42D1-A386-370429CDAC8F}"/>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Number RAnge</a:t>
            </a:r>
          </a:p>
        </p:txBody>
      </p:sp>
      <p:sp>
        <p:nvSpPr>
          <p:cNvPr id="3" name="Content Placeholder 2">
            <a:extLst>
              <a:ext uri="{FF2B5EF4-FFF2-40B4-BE49-F238E27FC236}">
                <a16:creationId xmlns:a16="http://schemas.microsoft.com/office/drawing/2014/main" id="{930FCAF6-7EF8-49BF-9EAF-82D4CC0A9E0F}"/>
              </a:ext>
            </a:extLst>
          </p:cNvPr>
          <p:cNvSpPr>
            <a:spLocks noGrp="1"/>
          </p:cNvSpPr>
          <p:nvPr>
            <p:ph idx="1"/>
          </p:nvPr>
        </p:nvSpPr>
        <p:spPr>
          <a:xfrm>
            <a:off x="643468" y="2638044"/>
            <a:ext cx="3363973" cy="3415621"/>
          </a:xfrm>
        </p:spPr>
        <p:txBody>
          <a:bodyPr>
            <a:normAutofit fontScale="62500" lnSpcReduction="20000"/>
          </a:bodyPr>
          <a:lstStyle/>
          <a:p>
            <a:r>
              <a:rPr lang="en-US" b="0" i="0" dirty="0">
                <a:solidFill>
                  <a:schemeClr val="bg1"/>
                </a:solidFill>
                <a:effectLst/>
                <a:latin typeface="BentonSansRegular"/>
              </a:rPr>
              <a:t>To configure Number Ranges, navigate to </a:t>
            </a:r>
            <a:r>
              <a:rPr lang="en-US" b="1" i="0" dirty="0">
                <a:solidFill>
                  <a:schemeClr val="bg1"/>
                </a:solidFill>
                <a:effectLst/>
                <a:latin typeface="BentonSansRegular"/>
              </a:rPr>
              <a:t>Monitor-&gt;Manage Stores-&gt;Number Ranges</a:t>
            </a:r>
            <a:r>
              <a:rPr lang="en-US" b="0" i="0" dirty="0">
                <a:solidFill>
                  <a:schemeClr val="bg1"/>
                </a:solidFill>
                <a:effectLst/>
                <a:latin typeface="BentonSansRegular"/>
              </a:rPr>
              <a:t> as shown in the below screenshot</a:t>
            </a:r>
          </a:p>
          <a:p>
            <a:r>
              <a:rPr lang="en-US" b="0" i="0" dirty="0">
                <a:solidFill>
                  <a:schemeClr val="bg1"/>
                </a:solidFill>
                <a:effectLst/>
                <a:latin typeface="BentonSansRegular"/>
              </a:rPr>
              <a:t>In real time, some receivers want to have messages in sequence and track if any message has got missed or failed during processing. With this counter in the header of the message will help the business in keeping track of the message flows.</a:t>
            </a:r>
            <a:endParaRPr lang="en-IN" dirty="0">
              <a:solidFill>
                <a:schemeClr val="bg1"/>
              </a:solidFill>
            </a:endParaRPr>
          </a:p>
          <a:p>
            <a:endParaRPr lang="en-US" b="0" i="0" dirty="0">
              <a:solidFill>
                <a:schemeClr val="bg1"/>
              </a:solidFill>
              <a:effectLst/>
              <a:latin typeface="BentonSansRegular"/>
            </a:endParaRPr>
          </a:p>
          <a:p>
            <a:endParaRPr lang="en-IN" dirty="0">
              <a:solidFill>
                <a:schemeClr val="bg1"/>
              </a:solidFill>
            </a:endParaRPr>
          </a:p>
        </p:txBody>
      </p:sp>
      <p:pic>
        <p:nvPicPr>
          <p:cNvPr id="1026" name="Picture 2" descr="Graphical user interface, application&#10;&#10;Description automatically generated">
            <a:extLst>
              <a:ext uri="{FF2B5EF4-FFF2-40B4-BE49-F238E27FC236}">
                <a16:creationId xmlns:a16="http://schemas.microsoft.com/office/drawing/2014/main" id="{E508C91B-AFB7-4D8B-9124-2F39104709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1363947"/>
            <a:ext cx="6250769" cy="396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415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670F-E274-4CC1-9A3A-B3983D6248C5}"/>
              </a:ext>
            </a:extLst>
          </p:cNvPr>
          <p:cNvSpPr>
            <a:spLocks noGrp="1"/>
          </p:cNvSpPr>
          <p:nvPr>
            <p:ph type="title"/>
          </p:nvPr>
        </p:nvSpPr>
        <p:spPr>
          <a:xfrm>
            <a:off x="804672" y="2386744"/>
            <a:ext cx="4486656" cy="1645920"/>
          </a:xfrm>
        </p:spPr>
        <p:txBody>
          <a:bodyPr vert="horz" lIns="365760" tIns="243840" rIns="365760" bIns="243840" rtlCol="0" anchor="ctr" anchorCtr="1">
            <a:normAutofit/>
          </a:bodyPr>
          <a:lstStyle/>
          <a:p>
            <a:pPr defTabSz="1219170"/>
            <a:r>
              <a:rPr lang="en-US" sz="3200" spc="267" dirty="0"/>
              <a:t>Number </a:t>
            </a:r>
            <a:r>
              <a:rPr lang="en-US" sz="3200" spc="267" dirty="0" err="1"/>
              <a:t>RAnge</a:t>
            </a:r>
            <a:endParaRPr lang="en-US" sz="3200" spc="267" dirty="0"/>
          </a:p>
        </p:txBody>
      </p:sp>
      <p:pic>
        <p:nvPicPr>
          <p:cNvPr id="5" name="Content Placeholder 3" descr="Table&#10;&#10;Description automatically generated with medium confidence">
            <a:extLst>
              <a:ext uri="{FF2B5EF4-FFF2-40B4-BE49-F238E27FC236}">
                <a16:creationId xmlns:a16="http://schemas.microsoft.com/office/drawing/2014/main" id="{6024D0A1-5FEF-4CDF-930B-859842632A3F}"/>
              </a:ext>
            </a:extLst>
          </p:cNvPr>
          <p:cNvPicPr>
            <a:picLocks noChangeAspect="1"/>
          </p:cNvPicPr>
          <p:nvPr/>
        </p:nvPicPr>
        <p:blipFill>
          <a:blip r:embed="rId2"/>
          <a:stretch>
            <a:fillRect/>
          </a:stretch>
        </p:blipFill>
        <p:spPr>
          <a:xfrm>
            <a:off x="6764697" y="640081"/>
            <a:ext cx="4755555" cy="2544223"/>
          </a:xfrm>
          <a:prstGeom prst="rect">
            <a:avLst/>
          </a:prstGeom>
        </p:spPr>
      </p:pic>
      <p:pic>
        <p:nvPicPr>
          <p:cNvPr id="4" name="Content Placeholder 4">
            <a:extLst>
              <a:ext uri="{FF2B5EF4-FFF2-40B4-BE49-F238E27FC236}">
                <a16:creationId xmlns:a16="http://schemas.microsoft.com/office/drawing/2014/main" id="{6A214601-AA95-42D1-A52F-E1F7104AAFD9}"/>
              </a:ext>
            </a:extLst>
          </p:cNvPr>
          <p:cNvPicPr>
            <a:picLocks noGrp="1" noChangeAspect="1"/>
          </p:cNvPicPr>
          <p:nvPr>
            <p:ph idx="1"/>
          </p:nvPr>
        </p:nvPicPr>
        <p:blipFill>
          <a:blip r:embed="rId3"/>
          <a:stretch>
            <a:fillRect/>
          </a:stretch>
        </p:blipFill>
        <p:spPr>
          <a:xfrm>
            <a:off x="6733029" y="3671316"/>
            <a:ext cx="5313828" cy="1447389"/>
          </a:xfrm>
          <a:prstGeom prst="rect">
            <a:avLst/>
          </a:prstGeom>
        </p:spPr>
      </p:pic>
    </p:spTree>
    <p:extLst>
      <p:ext uri="{BB962C8B-B14F-4D97-AF65-F5344CB8AC3E}">
        <p14:creationId xmlns:p14="http://schemas.microsoft.com/office/powerpoint/2010/main" val="111463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5CF2-6742-44E7-A600-D6A2A3FC79F9}"/>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Number </a:t>
            </a:r>
            <a:r>
              <a:rPr lang="en-IN" dirty="0" err="1">
                <a:solidFill>
                  <a:schemeClr val="bg1"/>
                </a:solidFill>
              </a:rPr>
              <a:t>RAnge</a:t>
            </a:r>
            <a:endParaRPr lang="en-IN" dirty="0">
              <a:solidFill>
                <a:schemeClr val="bg1"/>
              </a:solidFill>
            </a:endParaRPr>
          </a:p>
        </p:txBody>
      </p:sp>
      <p:sp>
        <p:nvSpPr>
          <p:cNvPr id="8" name="Content Placeholder 7">
            <a:extLst>
              <a:ext uri="{FF2B5EF4-FFF2-40B4-BE49-F238E27FC236}">
                <a16:creationId xmlns:a16="http://schemas.microsoft.com/office/drawing/2014/main" id="{4423D7D5-1BFD-B8B5-221E-216FB20CF888}"/>
              </a:ext>
            </a:extLst>
          </p:cNvPr>
          <p:cNvSpPr>
            <a:spLocks noGrp="1"/>
          </p:cNvSpPr>
          <p:nvPr>
            <p:ph idx="1"/>
          </p:nvPr>
        </p:nvSpPr>
        <p:spPr>
          <a:xfrm>
            <a:off x="643468" y="2638044"/>
            <a:ext cx="3363973" cy="3415621"/>
          </a:xfrm>
        </p:spPr>
        <p:txBody>
          <a:bodyPr>
            <a:normAutofit/>
          </a:bodyPr>
          <a:lstStyle/>
          <a:p>
            <a:endParaRPr lang="en-US">
              <a:solidFill>
                <a:schemeClr val="bg1"/>
              </a:solidFill>
            </a:endParaRPr>
          </a:p>
        </p:txBody>
      </p:sp>
      <p:pic>
        <p:nvPicPr>
          <p:cNvPr id="4" name="Content Placeholder 4">
            <a:extLst>
              <a:ext uri="{FF2B5EF4-FFF2-40B4-BE49-F238E27FC236}">
                <a16:creationId xmlns:a16="http://schemas.microsoft.com/office/drawing/2014/main" id="{7E27407E-7730-4431-ACF5-0392EE04E28A}"/>
              </a:ext>
            </a:extLst>
          </p:cNvPr>
          <p:cNvPicPr>
            <a:picLocks noChangeAspect="1"/>
          </p:cNvPicPr>
          <p:nvPr/>
        </p:nvPicPr>
        <p:blipFill>
          <a:blip r:embed="rId2"/>
          <a:stretch>
            <a:fillRect/>
          </a:stretch>
        </p:blipFill>
        <p:spPr>
          <a:xfrm>
            <a:off x="5297764" y="2004651"/>
            <a:ext cx="6250769" cy="2687831"/>
          </a:xfrm>
          <a:prstGeom prst="rect">
            <a:avLst/>
          </a:prstGeom>
        </p:spPr>
      </p:pic>
    </p:spTree>
    <p:extLst>
      <p:ext uri="{BB962C8B-B14F-4D97-AF65-F5344CB8AC3E}">
        <p14:creationId xmlns:p14="http://schemas.microsoft.com/office/powerpoint/2010/main" val="312561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7EF4-7ED4-482E-BBF4-CACC7220E9C0}"/>
              </a:ext>
            </a:extLst>
          </p:cNvPr>
          <p:cNvSpPr>
            <a:spLocks noGrp="1"/>
          </p:cNvSpPr>
          <p:nvPr>
            <p:ph type="title"/>
          </p:nvPr>
        </p:nvSpPr>
        <p:spPr/>
        <p:txBody>
          <a:bodyPr/>
          <a:lstStyle/>
          <a:p>
            <a:r>
              <a:rPr lang="en-IN" dirty="0" err="1"/>
              <a:t>Idoc</a:t>
            </a:r>
            <a:r>
              <a:rPr lang="en-IN" dirty="0"/>
              <a:t> Adapter</a:t>
            </a:r>
          </a:p>
        </p:txBody>
      </p:sp>
      <p:sp>
        <p:nvSpPr>
          <p:cNvPr id="3" name="Content Placeholder 2">
            <a:extLst>
              <a:ext uri="{FF2B5EF4-FFF2-40B4-BE49-F238E27FC236}">
                <a16:creationId xmlns:a16="http://schemas.microsoft.com/office/drawing/2014/main" id="{5C951526-DFB2-4DBC-A841-95A6009EDECC}"/>
              </a:ext>
            </a:extLst>
          </p:cNvPr>
          <p:cNvSpPr>
            <a:spLocks noGrp="1"/>
          </p:cNvSpPr>
          <p:nvPr>
            <p:ph idx="1"/>
          </p:nvPr>
        </p:nvSpPr>
        <p:spPr/>
        <p:txBody>
          <a:bodyPr/>
          <a:lstStyle/>
          <a:p>
            <a:r>
              <a:rPr lang="en-US" b="0" i="0" dirty="0">
                <a:solidFill>
                  <a:srgbClr val="444444"/>
                </a:solidFill>
                <a:effectLst/>
                <a:latin typeface="Arial" panose="020B0604020202020204" pitchFamily="34" charset="0"/>
              </a:rPr>
              <a:t>IDoc is an SAP object that carries data of a business transaction from one system to another in the form of electronic message. IDoc is an acronym for </a:t>
            </a:r>
            <a:r>
              <a:rPr lang="en-US" b="1" i="0" dirty="0">
                <a:solidFill>
                  <a:srgbClr val="444444"/>
                </a:solidFill>
                <a:effectLst/>
                <a:latin typeface="Arial" panose="020B0604020202020204" pitchFamily="34" charset="0"/>
              </a:rPr>
              <a:t>I</a:t>
            </a:r>
            <a:r>
              <a:rPr lang="en-US" b="0" i="0" dirty="0">
                <a:solidFill>
                  <a:srgbClr val="444444"/>
                </a:solidFill>
                <a:effectLst/>
                <a:latin typeface="Arial" panose="020B0604020202020204" pitchFamily="34" charset="0"/>
              </a:rPr>
              <a:t>ntermediate </a:t>
            </a:r>
            <a:r>
              <a:rPr lang="en-US" b="1" i="0" dirty="0">
                <a:solidFill>
                  <a:srgbClr val="444444"/>
                </a:solidFill>
                <a:effectLst/>
                <a:latin typeface="Arial" panose="020B0604020202020204" pitchFamily="34" charset="0"/>
              </a:rPr>
              <a:t>Doc</a:t>
            </a:r>
            <a:r>
              <a:rPr lang="en-US" b="0" i="0" dirty="0">
                <a:solidFill>
                  <a:srgbClr val="444444"/>
                </a:solidFill>
                <a:effectLst/>
                <a:latin typeface="Arial" panose="020B0604020202020204" pitchFamily="34" charset="0"/>
              </a:rPr>
              <a:t>ument</a:t>
            </a:r>
          </a:p>
          <a:p>
            <a:endParaRPr lang="en-IN" dirty="0"/>
          </a:p>
        </p:txBody>
      </p:sp>
    </p:spTree>
    <p:extLst>
      <p:ext uri="{BB962C8B-B14F-4D97-AF65-F5344CB8AC3E}">
        <p14:creationId xmlns:p14="http://schemas.microsoft.com/office/powerpoint/2010/main" val="450609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3F27-F41C-4D17-83E9-CD9672FB5B97}"/>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IDOC</a:t>
            </a:r>
          </a:p>
        </p:txBody>
      </p:sp>
      <p:sp>
        <p:nvSpPr>
          <p:cNvPr id="3" name="Content Placeholder 2">
            <a:extLst>
              <a:ext uri="{FF2B5EF4-FFF2-40B4-BE49-F238E27FC236}">
                <a16:creationId xmlns:a16="http://schemas.microsoft.com/office/drawing/2014/main" id="{FEE87534-BC4A-4EEC-9539-EC2DA1A0392D}"/>
              </a:ext>
            </a:extLst>
          </p:cNvPr>
          <p:cNvSpPr>
            <a:spLocks noGrp="1"/>
          </p:cNvSpPr>
          <p:nvPr>
            <p:ph idx="1"/>
          </p:nvPr>
        </p:nvSpPr>
        <p:spPr>
          <a:xfrm>
            <a:off x="643468" y="2638044"/>
            <a:ext cx="3363973" cy="3415621"/>
          </a:xfrm>
        </p:spPr>
        <p:txBody>
          <a:bodyPr>
            <a:normAutofit fontScale="85000" lnSpcReduction="20000"/>
          </a:bodyPr>
          <a:lstStyle/>
          <a:p>
            <a:r>
              <a:rPr lang="en-US" b="0" i="0">
                <a:solidFill>
                  <a:schemeClr val="bg1"/>
                </a:solidFill>
                <a:effectLst/>
                <a:latin typeface="Arial" panose="020B0604020202020204" pitchFamily="34" charset="0"/>
              </a:rPr>
              <a:t>IDoc Types are based on the EDI standards and mostly on EDIFACT standards. </a:t>
            </a:r>
          </a:p>
          <a:p>
            <a:r>
              <a:rPr lang="en-US" b="0" i="0">
                <a:solidFill>
                  <a:schemeClr val="bg1"/>
                </a:solidFill>
                <a:effectLst/>
                <a:latin typeface="Arial" panose="020B0604020202020204" pitchFamily="34" charset="0"/>
              </a:rPr>
              <a:t>Basic Types (or IDoc Type) defines the structure of an IDoc. Each basic type describes standard IDoc segments,</a:t>
            </a:r>
            <a:endParaRPr lang="en-US">
              <a:solidFill>
                <a:schemeClr val="bg1"/>
              </a:solidFill>
              <a:latin typeface="Arial" panose="020B0604020202020204" pitchFamily="34" charset="0"/>
            </a:endParaRPr>
          </a:p>
          <a:p>
            <a:endParaRPr lang="en-IN">
              <a:solidFill>
                <a:schemeClr val="bg1"/>
              </a:solidFill>
            </a:endParaRPr>
          </a:p>
        </p:txBody>
      </p:sp>
      <p:pic>
        <p:nvPicPr>
          <p:cNvPr id="5" name="Picture 4" descr="Table&#10;&#10;Description automatically generated">
            <a:extLst>
              <a:ext uri="{FF2B5EF4-FFF2-40B4-BE49-F238E27FC236}">
                <a16:creationId xmlns:a16="http://schemas.microsoft.com/office/drawing/2014/main" id="{FC6E1503-784B-4046-B0BB-67B1592EDD05}"/>
              </a:ext>
            </a:extLst>
          </p:cNvPr>
          <p:cNvPicPr>
            <a:picLocks noChangeAspect="1"/>
          </p:cNvPicPr>
          <p:nvPr/>
        </p:nvPicPr>
        <p:blipFill>
          <a:blip r:embed="rId2"/>
          <a:stretch>
            <a:fillRect/>
          </a:stretch>
        </p:blipFill>
        <p:spPr>
          <a:xfrm>
            <a:off x="5297764" y="1051408"/>
            <a:ext cx="6250769" cy="4594315"/>
          </a:xfrm>
          <a:prstGeom prst="rect">
            <a:avLst/>
          </a:prstGeom>
        </p:spPr>
      </p:pic>
    </p:spTree>
    <p:extLst>
      <p:ext uri="{BB962C8B-B14F-4D97-AF65-F5344CB8AC3E}">
        <p14:creationId xmlns:p14="http://schemas.microsoft.com/office/powerpoint/2010/main" val="1727820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85EF-F853-4005-A146-84692D407662}"/>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IDOC</a:t>
            </a:r>
          </a:p>
        </p:txBody>
      </p:sp>
      <p:sp>
        <p:nvSpPr>
          <p:cNvPr id="3" name="Content Placeholder 2">
            <a:extLst>
              <a:ext uri="{FF2B5EF4-FFF2-40B4-BE49-F238E27FC236}">
                <a16:creationId xmlns:a16="http://schemas.microsoft.com/office/drawing/2014/main" id="{020F4AD8-3C7B-4AEC-B2CB-D3E09A16940D}"/>
              </a:ext>
            </a:extLst>
          </p:cNvPr>
          <p:cNvSpPr>
            <a:spLocks noGrp="1"/>
          </p:cNvSpPr>
          <p:nvPr>
            <p:ph idx="1"/>
          </p:nvPr>
        </p:nvSpPr>
        <p:spPr>
          <a:xfrm>
            <a:off x="643468" y="2638044"/>
            <a:ext cx="3363973" cy="3415621"/>
          </a:xfrm>
        </p:spPr>
        <p:txBody>
          <a:bodyPr>
            <a:normAutofit fontScale="92500" lnSpcReduction="20000"/>
          </a:bodyPr>
          <a:lstStyle/>
          <a:p>
            <a:r>
              <a:rPr lang="en-US" b="1" i="1">
                <a:solidFill>
                  <a:schemeClr val="bg1"/>
                </a:solidFill>
                <a:effectLst/>
                <a:latin typeface="Arial" panose="020B0604020202020204" pitchFamily="34" charset="0"/>
              </a:rPr>
              <a:t>IDOC SEGMENTS</a:t>
            </a:r>
            <a:endParaRPr lang="en-US" b="0" i="0">
              <a:solidFill>
                <a:schemeClr val="bg1"/>
              </a:solidFill>
              <a:effectLst/>
              <a:latin typeface="BentonSansRegular"/>
            </a:endParaRPr>
          </a:p>
          <a:p>
            <a:r>
              <a:rPr lang="en-US" b="0" i="0">
                <a:solidFill>
                  <a:schemeClr val="bg1"/>
                </a:solidFill>
                <a:effectLst/>
                <a:latin typeface="Arial" panose="020B0604020202020204" pitchFamily="34" charset="0"/>
              </a:rPr>
              <a:t>IDoc segments contain the actual data that is </a:t>
            </a:r>
            <a:r>
              <a:rPr lang="en-US" b="1" i="1">
                <a:solidFill>
                  <a:schemeClr val="bg1"/>
                </a:solidFill>
                <a:effectLst/>
                <a:latin typeface="Arial" panose="020B0604020202020204" pitchFamily="34" charset="0"/>
              </a:rPr>
              <a:t>sent to</a:t>
            </a:r>
            <a:r>
              <a:rPr lang="en-US" b="0" i="0">
                <a:solidFill>
                  <a:schemeClr val="bg1"/>
                </a:solidFill>
                <a:effectLst/>
                <a:latin typeface="Arial" panose="020B0604020202020204" pitchFamily="34" charset="0"/>
              </a:rPr>
              <a:t> or </a:t>
            </a:r>
            <a:r>
              <a:rPr lang="en-US" b="1" i="1">
                <a:solidFill>
                  <a:schemeClr val="bg1"/>
                </a:solidFill>
                <a:effectLst/>
                <a:latin typeface="Arial" panose="020B0604020202020204" pitchFamily="34" charset="0"/>
              </a:rPr>
              <a:t>received from</a:t>
            </a:r>
            <a:r>
              <a:rPr lang="en-US" b="0" i="0">
                <a:solidFill>
                  <a:schemeClr val="bg1"/>
                </a:solidFill>
                <a:effectLst/>
                <a:latin typeface="Arial" panose="020B0604020202020204" pitchFamily="34" charset="0"/>
              </a:rPr>
              <a:t> a partner. These segments contain the actual values that are sent as part of IDoc transmission.</a:t>
            </a:r>
            <a:endParaRPr lang="en-US" b="0" i="0">
              <a:solidFill>
                <a:schemeClr val="bg1"/>
              </a:solidFill>
              <a:effectLst/>
              <a:latin typeface="BentonSansRegular"/>
            </a:endParaRPr>
          </a:p>
          <a:p>
            <a:endParaRPr lang="en-IN">
              <a:solidFill>
                <a:schemeClr val="bg1"/>
              </a:solidFill>
            </a:endParaRPr>
          </a:p>
        </p:txBody>
      </p:sp>
      <p:pic>
        <p:nvPicPr>
          <p:cNvPr id="3074" name="Picture 2" descr="Table&#10;&#10;Description automatically generated">
            <a:extLst>
              <a:ext uri="{FF2B5EF4-FFF2-40B4-BE49-F238E27FC236}">
                <a16:creationId xmlns:a16="http://schemas.microsoft.com/office/drawing/2014/main" id="{C56C282B-6470-41C0-B0AA-9CFE683C59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2239055"/>
            <a:ext cx="6250769" cy="221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0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F7BC-C372-498E-BDDE-E628676EC595}"/>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A6889A5D-0C2D-425E-8CD3-4BCA90BACA4A}"/>
              </a:ext>
            </a:extLst>
          </p:cNvPr>
          <p:cNvSpPr>
            <a:spLocks noGrp="1"/>
          </p:cNvSpPr>
          <p:nvPr>
            <p:ph idx="1"/>
          </p:nvPr>
        </p:nvSpPr>
        <p:spPr>
          <a:xfrm>
            <a:off x="643468" y="2638044"/>
            <a:ext cx="3363973" cy="3415621"/>
          </a:xfrm>
        </p:spPr>
        <p:txBody>
          <a:bodyPr>
            <a:normAutofit fontScale="85000" lnSpcReduction="20000"/>
          </a:bodyPr>
          <a:lstStyle/>
          <a:p>
            <a:r>
              <a:rPr lang="en-IN" b="1" i="1">
                <a:solidFill>
                  <a:schemeClr val="bg1"/>
                </a:solidFill>
                <a:effectLst/>
                <a:latin typeface="Arial" panose="020B0604020202020204" pitchFamily="34" charset="0"/>
              </a:rPr>
              <a:t>PARTNER: </a:t>
            </a:r>
            <a:r>
              <a:rPr lang="en-US" b="0" i="0">
                <a:solidFill>
                  <a:schemeClr val="bg1"/>
                </a:solidFill>
                <a:effectLst/>
                <a:latin typeface="Arial" panose="020B0604020202020204" pitchFamily="34" charset="0"/>
              </a:rPr>
              <a:t>Partner is the Business Partner with which the exchange of information is to take place using IDoc. It can be a vendor or customer or any other system.</a:t>
            </a:r>
            <a:endParaRPr lang="en-IN" b="0" i="0">
              <a:solidFill>
                <a:schemeClr val="bg1"/>
              </a:solidFill>
              <a:effectLst/>
              <a:latin typeface="BentonSansRegular"/>
            </a:endParaRPr>
          </a:p>
          <a:p>
            <a:br>
              <a:rPr lang="en-IN">
                <a:solidFill>
                  <a:schemeClr val="bg1"/>
                </a:solidFill>
              </a:rPr>
            </a:br>
            <a:endParaRPr lang="en-IN">
              <a:solidFill>
                <a:schemeClr val="bg1"/>
              </a:solidFill>
            </a:endParaRPr>
          </a:p>
        </p:txBody>
      </p:sp>
      <p:pic>
        <p:nvPicPr>
          <p:cNvPr id="4098" name="Picture 2" descr="Diagram&#10;&#10;Description automatically generated">
            <a:extLst>
              <a:ext uri="{FF2B5EF4-FFF2-40B4-BE49-F238E27FC236}">
                <a16:creationId xmlns:a16="http://schemas.microsoft.com/office/drawing/2014/main" id="{B09EFC14-8661-4C8C-8D21-AB9AB8E16F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1668671"/>
            <a:ext cx="6250769" cy="335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3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953B-A0DF-4775-812B-54B5BDD92153}"/>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IDOC</a:t>
            </a:r>
          </a:p>
        </p:txBody>
      </p:sp>
      <p:sp>
        <p:nvSpPr>
          <p:cNvPr id="3" name="Content Placeholder 2">
            <a:extLst>
              <a:ext uri="{FF2B5EF4-FFF2-40B4-BE49-F238E27FC236}">
                <a16:creationId xmlns:a16="http://schemas.microsoft.com/office/drawing/2014/main" id="{534E4D28-62D4-4B36-B266-EC638B0139D5}"/>
              </a:ext>
            </a:extLst>
          </p:cNvPr>
          <p:cNvSpPr>
            <a:spLocks noGrp="1"/>
          </p:cNvSpPr>
          <p:nvPr>
            <p:ph idx="1"/>
          </p:nvPr>
        </p:nvSpPr>
        <p:spPr>
          <a:xfrm>
            <a:off x="643468" y="2638044"/>
            <a:ext cx="3363973" cy="3415621"/>
          </a:xfrm>
        </p:spPr>
        <p:txBody>
          <a:bodyPr>
            <a:normAutofit fontScale="92500" lnSpcReduction="10000"/>
          </a:bodyPr>
          <a:lstStyle/>
          <a:p>
            <a:r>
              <a:rPr lang="en-US" b="1" i="1">
                <a:solidFill>
                  <a:schemeClr val="bg1"/>
                </a:solidFill>
                <a:effectLst/>
                <a:latin typeface="Arial" panose="020B0604020202020204" pitchFamily="34" charset="0"/>
              </a:rPr>
              <a:t>PARTNER TYPE</a:t>
            </a:r>
            <a:endParaRPr lang="en-US" b="0" i="0">
              <a:solidFill>
                <a:schemeClr val="bg1"/>
              </a:solidFill>
              <a:effectLst/>
              <a:latin typeface="BentonSansRegular"/>
            </a:endParaRPr>
          </a:p>
          <a:p>
            <a:r>
              <a:rPr lang="en-US" b="0" i="0">
                <a:solidFill>
                  <a:schemeClr val="bg1"/>
                </a:solidFill>
                <a:effectLst/>
                <a:latin typeface="Arial" panose="020B0604020202020204" pitchFamily="34" charset="0"/>
              </a:rPr>
              <a:t>Partner type/role is used to identify partners within the sap systems. Partner type is KU for customer, LI for vendor and LS for Logical System.</a:t>
            </a:r>
            <a:endParaRPr lang="en-US" b="0" i="0">
              <a:solidFill>
                <a:schemeClr val="bg1"/>
              </a:solidFill>
              <a:effectLst/>
              <a:latin typeface="BentonSansRegular"/>
            </a:endParaRPr>
          </a:p>
          <a:p>
            <a:endParaRPr lang="en-IN">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A26867A6-4FC2-4AE1-BE5A-2FD6494842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1168611"/>
            <a:ext cx="6250769" cy="435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4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14F4-842B-42CB-897B-6F1715541F28}"/>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IDOC</a:t>
            </a:r>
          </a:p>
        </p:txBody>
      </p:sp>
      <p:sp>
        <p:nvSpPr>
          <p:cNvPr id="3" name="Content Placeholder 2">
            <a:extLst>
              <a:ext uri="{FF2B5EF4-FFF2-40B4-BE49-F238E27FC236}">
                <a16:creationId xmlns:a16="http://schemas.microsoft.com/office/drawing/2014/main" id="{56CFF01C-ED16-48B3-A7A0-E2F3B4FFE87F}"/>
              </a:ext>
            </a:extLst>
          </p:cNvPr>
          <p:cNvSpPr>
            <a:spLocks noGrp="1"/>
          </p:cNvSpPr>
          <p:nvPr>
            <p:ph idx="1"/>
          </p:nvPr>
        </p:nvSpPr>
        <p:spPr>
          <a:xfrm>
            <a:off x="643468" y="2638044"/>
            <a:ext cx="3363973" cy="3415621"/>
          </a:xfrm>
        </p:spPr>
        <p:txBody>
          <a:bodyPr>
            <a:normAutofit/>
          </a:bodyPr>
          <a:lstStyle/>
          <a:p>
            <a:pPr>
              <a:lnSpc>
                <a:spcPct val="90000"/>
              </a:lnSpc>
            </a:pPr>
            <a:r>
              <a:rPr lang="en-US" sz="1600" b="1" i="1">
                <a:solidFill>
                  <a:schemeClr val="bg1"/>
                </a:solidFill>
                <a:latin typeface="Arial" panose="020B0604020202020204" pitchFamily="34" charset="0"/>
              </a:rPr>
              <a:t>PORT</a:t>
            </a:r>
            <a:endParaRPr lang="en-US" sz="1600">
              <a:solidFill>
                <a:schemeClr val="bg1"/>
              </a:solidFill>
              <a:latin typeface="BentonSansRegular"/>
            </a:endParaRPr>
          </a:p>
          <a:p>
            <a:pPr>
              <a:lnSpc>
                <a:spcPct val="90000"/>
              </a:lnSpc>
            </a:pPr>
            <a:r>
              <a:rPr lang="en-US" sz="1600">
                <a:solidFill>
                  <a:schemeClr val="bg1"/>
                </a:solidFill>
                <a:latin typeface="Arial" panose="020B0604020202020204" pitchFamily="34" charset="0"/>
              </a:rPr>
              <a:t>IDoc Port contains the information about the way data is sent between the source or target system</a:t>
            </a:r>
            <a:endParaRPr lang="en-US" sz="1600">
              <a:solidFill>
                <a:schemeClr val="bg1"/>
              </a:solidFill>
              <a:latin typeface="BentonSansRegular"/>
            </a:endParaRPr>
          </a:p>
          <a:p>
            <a:pPr>
              <a:lnSpc>
                <a:spcPct val="90000"/>
              </a:lnSpc>
            </a:pPr>
            <a:r>
              <a:rPr lang="en-US" sz="1600" b="1" i="1">
                <a:solidFill>
                  <a:schemeClr val="bg1"/>
                </a:solidFill>
                <a:latin typeface="Arial" panose="020B0604020202020204" pitchFamily="34" charset="0"/>
              </a:rPr>
              <a:t>PARTNER PROFILE (WE20)</a:t>
            </a:r>
            <a:endParaRPr lang="en-US" sz="1600">
              <a:solidFill>
                <a:schemeClr val="bg1"/>
              </a:solidFill>
              <a:latin typeface="BentonSansRegular"/>
            </a:endParaRPr>
          </a:p>
          <a:p>
            <a:pPr>
              <a:lnSpc>
                <a:spcPct val="90000"/>
              </a:lnSpc>
            </a:pPr>
            <a:r>
              <a:rPr lang="en-US" sz="1600">
                <a:solidFill>
                  <a:schemeClr val="bg1"/>
                </a:solidFill>
                <a:latin typeface="Arial" panose="020B0604020202020204" pitchFamily="34" charset="0"/>
              </a:rPr>
              <a:t>Partner profile must be maintained for all the business partners to whom we want to send or receive the IDocs. The TCODE for maintaining the partner profile is WE20</a:t>
            </a:r>
            <a:endParaRPr lang="en-US" sz="1600">
              <a:solidFill>
                <a:schemeClr val="bg1"/>
              </a:solidFill>
              <a:latin typeface="BentonSansRegular"/>
            </a:endParaRPr>
          </a:p>
          <a:p>
            <a:pPr>
              <a:lnSpc>
                <a:spcPct val="90000"/>
              </a:lnSpc>
            </a:pPr>
            <a:endParaRPr lang="en-IN" sz="1600">
              <a:solidFill>
                <a:schemeClr val="bg1"/>
              </a:solidFill>
            </a:endParaRPr>
          </a:p>
        </p:txBody>
      </p:sp>
      <p:pic>
        <p:nvPicPr>
          <p:cNvPr id="6146" name="Picture 2" descr="Graphical user interface, table&#10;&#10;Description automatically generated">
            <a:extLst>
              <a:ext uri="{FF2B5EF4-FFF2-40B4-BE49-F238E27FC236}">
                <a16:creationId xmlns:a16="http://schemas.microsoft.com/office/drawing/2014/main" id="{817DC41E-2AFB-4655-9E88-1DD14D6D35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973274"/>
            <a:ext cx="6250769" cy="475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0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4EE4-EE27-4817-AC98-00E2AB729F09}"/>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dirty="0">
                <a:solidFill>
                  <a:schemeClr val="bg1"/>
                </a:solidFill>
              </a:rPr>
              <a:t>IDOC</a:t>
            </a:r>
          </a:p>
        </p:txBody>
      </p:sp>
      <p:sp>
        <p:nvSpPr>
          <p:cNvPr id="3" name="Content Placeholder 2">
            <a:extLst>
              <a:ext uri="{FF2B5EF4-FFF2-40B4-BE49-F238E27FC236}">
                <a16:creationId xmlns:a16="http://schemas.microsoft.com/office/drawing/2014/main" id="{4A2E9D35-456F-4CF0-9AD7-29021B366F1A}"/>
              </a:ext>
            </a:extLst>
          </p:cNvPr>
          <p:cNvSpPr>
            <a:spLocks noGrp="1"/>
          </p:cNvSpPr>
          <p:nvPr>
            <p:ph idx="1"/>
          </p:nvPr>
        </p:nvSpPr>
        <p:spPr>
          <a:xfrm>
            <a:off x="643468" y="2638044"/>
            <a:ext cx="3363973" cy="3415621"/>
          </a:xfrm>
        </p:spPr>
        <p:txBody>
          <a:bodyPr>
            <a:normAutofit/>
          </a:bodyPr>
          <a:lstStyle/>
          <a:p>
            <a:r>
              <a:rPr lang="en-US" b="0" i="0">
                <a:solidFill>
                  <a:schemeClr val="bg1"/>
                </a:solidFill>
                <a:effectLst/>
                <a:latin typeface="Arial" panose="020B0604020202020204" pitchFamily="34" charset="0"/>
              </a:rPr>
              <a:t>Double clicking on the Partner will show the following screen:</a:t>
            </a:r>
          </a:p>
          <a:p>
            <a:endParaRPr lang="en-IN">
              <a:solidFill>
                <a:schemeClr val="bg1"/>
              </a:solidFill>
            </a:endParaRPr>
          </a:p>
        </p:txBody>
      </p:sp>
      <p:pic>
        <p:nvPicPr>
          <p:cNvPr id="7170" name="Picture 2" descr="Table&#10;&#10;Description automatically generated">
            <a:extLst>
              <a:ext uri="{FF2B5EF4-FFF2-40B4-BE49-F238E27FC236}">
                <a16:creationId xmlns:a16="http://schemas.microsoft.com/office/drawing/2014/main" id="{6D38E138-F05F-48E7-BCAC-8234A3DA23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6119" y="643467"/>
            <a:ext cx="4274056"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32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9"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6" name="Rectangle 5"/>
          <p:cNvSpPr/>
          <p:nvPr/>
        </p:nvSpPr>
        <p:spPr>
          <a:xfrm>
            <a:off x="1589"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7" name="Rectangle 6"/>
          <p:cNvSpPr/>
          <p:nvPr/>
        </p:nvSpPr>
        <p:spPr>
          <a:xfrm>
            <a:off x="1589" y="3362965"/>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6" y="3436582"/>
            <a:ext cx="4508571" cy="646331"/>
          </a:xfrm>
          <a:prstGeom prst="rect">
            <a:avLst/>
          </a:prstGeom>
          <a:noFill/>
          <a:ln>
            <a:noFill/>
          </a:ln>
        </p:spPr>
        <p:txBody>
          <a:bodyPr wrap="square" rtlCol="0">
            <a:spAutoFit/>
          </a:bodyPr>
          <a:lstStyle/>
          <a:p>
            <a:pPr algn="ctr" defTabSz="914194">
              <a:defRPr/>
            </a:pPr>
            <a:r>
              <a:rPr lang="en-IN" sz="36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300" spc="151"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6" y="4060017"/>
            <a:ext cx="11307731" cy="1200329"/>
          </a:xfrm>
          <a:prstGeom prst="rect">
            <a:avLst/>
          </a:prstGeom>
          <a:noFill/>
          <a:ln>
            <a:noFill/>
          </a:ln>
        </p:spPr>
        <p:txBody>
          <a:bodyPr wrap="square" rtlCol="0">
            <a:spAutoFit/>
          </a:bodyPr>
          <a:lstStyle/>
          <a:p>
            <a:pPr algn="ctr" defTabSz="914194">
              <a:defRPr/>
            </a:pPr>
            <a:r>
              <a:rPr lang="en-IN" sz="2400"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6" y="3190420"/>
            <a:ext cx="1173623"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13E2-781E-4E9D-8B09-56B9D3759F4F}"/>
              </a:ext>
            </a:extLst>
          </p:cNvPr>
          <p:cNvSpPr>
            <a:spLocks noGrp="1"/>
          </p:cNvSpPr>
          <p:nvPr>
            <p:ph type="title"/>
          </p:nvPr>
        </p:nvSpPr>
        <p:spPr/>
        <p:txBody>
          <a:bodyPr/>
          <a:lstStyle/>
          <a:p>
            <a:r>
              <a:rPr lang="en-IN" b="0" i="0" dirty="0">
                <a:solidFill>
                  <a:srgbClr val="000000"/>
                </a:solidFill>
                <a:effectLst/>
                <a:latin typeface="Arial" panose="020B0604020202020204" pitchFamily="34" charset="0"/>
              </a:rPr>
              <a:t>IDOC Adapter</a:t>
            </a:r>
            <a:endParaRPr lang="en-IN" dirty="0"/>
          </a:p>
        </p:txBody>
      </p:sp>
      <p:sp>
        <p:nvSpPr>
          <p:cNvPr id="3" name="Content Placeholder 2">
            <a:extLst>
              <a:ext uri="{FF2B5EF4-FFF2-40B4-BE49-F238E27FC236}">
                <a16:creationId xmlns:a16="http://schemas.microsoft.com/office/drawing/2014/main" id="{641411BC-2338-4EB9-9175-D0AD09751C14}"/>
              </a:ext>
            </a:extLst>
          </p:cNvPr>
          <p:cNvSpPr>
            <a:spLocks noGrp="1"/>
          </p:cNvSpPr>
          <p:nvPr>
            <p:ph idx="1"/>
          </p:nvPr>
        </p:nvSpPr>
        <p:spPr/>
        <p:txBody>
          <a:bodyPr/>
          <a:lstStyle/>
          <a:p>
            <a:r>
              <a:rPr lang="en-IN" dirty="0"/>
              <a:t>Deploy </a:t>
            </a:r>
            <a:r>
              <a:rPr lang="en-IN" dirty="0" err="1"/>
              <a:t>iflow</a:t>
            </a:r>
            <a:r>
              <a:rPr lang="en-IN" dirty="0"/>
              <a:t> for </a:t>
            </a:r>
            <a:r>
              <a:rPr lang="en-IN" dirty="0" err="1"/>
              <a:t>idoc</a:t>
            </a:r>
            <a:r>
              <a:rPr lang="en-IN" dirty="0"/>
              <a:t> adapter </a:t>
            </a:r>
          </a:p>
          <a:p>
            <a:endParaRPr lang="en-IN" dirty="0"/>
          </a:p>
        </p:txBody>
      </p:sp>
      <p:pic>
        <p:nvPicPr>
          <p:cNvPr id="4" name="Picture 3">
            <a:extLst>
              <a:ext uri="{FF2B5EF4-FFF2-40B4-BE49-F238E27FC236}">
                <a16:creationId xmlns:a16="http://schemas.microsoft.com/office/drawing/2014/main" id="{62322D42-9856-463C-B232-111938F037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57373" y="2281848"/>
            <a:ext cx="4813300" cy="1644651"/>
          </a:xfrm>
          <a:prstGeom prst="rect">
            <a:avLst/>
          </a:prstGeom>
          <a:noFill/>
          <a:ln>
            <a:noFill/>
          </a:ln>
        </p:spPr>
      </p:pic>
      <p:sp>
        <p:nvSpPr>
          <p:cNvPr id="6" name="TextBox 5">
            <a:extLst>
              <a:ext uri="{FF2B5EF4-FFF2-40B4-BE49-F238E27FC236}">
                <a16:creationId xmlns:a16="http://schemas.microsoft.com/office/drawing/2014/main" id="{96B709FF-D701-47CF-8588-75E93FC9CF17}"/>
              </a:ext>
            </a:extLst>
          </p:cNvPr>
          <p:cNvSpPr txBox="1"/>
          <p:nvPr/>
        </p:nvSpPr>
        <p:spPr>
          <a:xfrm>
            <a:off x="2409372" y="4874788"/>
            <a:ext cx="6096000"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Define logical system in ECC</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FC104D1-2F8A-43FF-B25D-FCBB0C7D33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71646" y="4429273"/>
            <a:ext cx="4984751" cy="1822451"/>
          </a:xfrm>
          <a:prstGeom prst="rect">
            <a:avLst/>
          </a:prstGeom>
          <a:noFill/>
          <a:ln>
            <a:noFill/>
          </a:ln>
        </p:spPr>
      </p:pic>
    </p:spTree>
    <p:extLst>
      <p:ext uri="{BB962C8B-B14F-4D97-AF65-F5344CB8AC3E}">
        <p14:creationId xmlns:p14="http://schemas.microsoft.com/office/powerpoint/2010/main" val="324837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98DE-01BE-4E2B-9164-4A1AA940F3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693397-893E-42F4-92F6-FFE63C4B0757}"/>
              </a:ext>
            </a:extLst>
          </p:cNvPr>
          <p:cNvSpPr>
            <a:spLocks noGrp="1"/>
          </p:cNvSpPr>
          <p:nvPr>
            <p:ph idx="1"/>
          </p:nvPr>
        </p:nvSpPr>
        <p:spPr/>
        <p:txBody>
          <a:bodyPr/>
          <a:lstStyle/>
          <a:p>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Go to your HCI URL, View Certificate ( from padlock ) –&gt; Details –&gt; Copy to File  –&gt; Select Default Options</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D58622A-A6E9-4F59-B0E6-EBB6E622BC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8441" y="2482851"/>
            <a:ext cx="3638551" cy="2133600"/>
          </a:xfrm>
          <a:prstGeom prst="rect">
            <a:avLst/>
          </a:prstGeom>
          <a:noFill/>
          <a:ln>
            <a:noFill/>
          </a:ln>
        </p:spPr>
      </p:pic>
      <p:sp>
        <p:nvSpPr>
          <p:cNvPr id="6" name="TextBox 5">
            <a:extLst>
              <a:ext uri="{FF2B5EF4-FFF2-40B4-BE49-F238E27FC236}">
                <a16:creationId xmlns:a16="http://schemas.microsoft.com/office/drawing/2014/main" id="{9F30C94E-86C4-4902-8087-5CFD4355E07F}"/>
              </a:ext>
            </a:extLst>
          </p:cNvPr>
          <p:cNvSpPr txBox="1"/>
          <p:nvPr/>
        </p:nvSpPr>
        <p:spPr>
          <a:xfrm>
            <a:off x="838200" y="4833379"/>
            <a:ext cx="6096000" cy="375552"/>
          </a:xfrm>
          <a:prstGeom prst="rect">
            <a:avLst/>
          </a:prstGeom>
          <a:noFill/>
        </p:spPr>
        <p:txBody>
          <a:bodyPr wrap="square">
            <a:spAutoFit/>
          </a:bodyPr>
          <a:lstStyle/>
          <a:p>
            <a:pPr defTabSz="914377">
              <a:lnSpc>
                <a:spcPct val="107000"/>
              </a:lnSpc>
              <a:spcAft>
                <a:spcPts val="800"/>
              </a:spcAft>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In ECC go to transaction STRUST</a:t>
            </a:r>
            <a:endParaRPr lang="en-IN"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2F55324-4A2C-4B48-B451-0E450205C871}"/>
              </a:ext>
            </a:extLst>
          </p:cNvPr>
          <p:cNvSpPr txBox="1"/>
          <p:nvPr/>
        </p:nvSpPr>
        <p:spPr>
          <a:xfrm>
            <a:off x="1219200" y="5134555"/>
            <a:ext cx="6096000" cy="1359346"/>
          </a:xfrm>
          <a:prstGeom prst="rect">
            <a:avLst/>
          </a:prstGeom>
          <a:noFill/>
        </p:spPr>
        <p:txBody>
          <a:bodyPr wrap="square">
            <a:spAutoFit/>
          </a:bodyPr>
          <a:lstStyle/>
          <a:p>
            <a:pPr marL="342891" indent="-342891" defTabSz="914377">
              <a:lnSpc>
                <a:spcPct val="107000"/>
              </a:lnSpc>
              <a:spcAft>
                <a:spcPts val="800"/>
              </a:spcAft>
              <a:buSzPts val="1000"/>
              <a:buFont typeface="Symbol" panose="05050102010706020507" pitchFamily="18" charset="2"/>
              <a:buChar char=""/>
              <a:tabLst>
                <a:tab pos="457189" algn="l"/>
              </a:tabLst>
            </a:pPr>
            <a:r>
              <a:rPr lang="en-US" sz="105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Go to view – SSL Client SSL Client ( Anonymous )</a:t>
            </a:r>
            <a:endParaRPr lang="en-IN" sz="11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342891" indent="-342891" defTabSz="914377">
              <a:lnSpc>
                <a:spcPct val="107000"/>
              </a:lnSpc>
              <a:spcAft>
                <a:spcPts val="800"/>
              </a:spcAft>
              <a:buSzPts val="1000"/>
              <a:buFont typeface="Symbol" panose="05050102010706020507" pitchFamily="18" charset="2"/>
              <a:buChar char=""/>
              <a:tabLst>
                <a:tab pos="457189" algn="l"/>
              </a:tabLst>
            </a:pPr>
            <a:r>
              <a:rPr lang="en-US" sz="105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Import your HCI SSL Certificate here.</a:t>
            </a:r>
            <a:endParaRPr lang="en-IN" sz="11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742932" lvl="1" indent="-285744" defTabSz="914377">
              <a:lnSpc>
                <a:spcPct val="107000"/>
              </a:lnSpc>
              <a:spcAft>
                <a:spcPts val="800"/>
              </a:spcAft>
              <a:buSzPts val="1000"/>
              <a:buFont typeface="Courier New" panose="02070309020205020404" pitchFamily="49" charset="0"/>
              <a:buChar char="o"/>
              <a:tabLst>
                <a:tab pos="914377" algn="l"/>
              </a:tabLst>
            </a:pPr>
            <a:r>
              <a:rPr lang="en-US" sz="105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Click on </a:t>
            </a:r>
            <a:r>
              <a:rPr lang="en-US" sz="1051"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Import Certificate</a:t>
            </a:r>
            <a:endParaRPr lang="en-IN" sz="11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742932" lvl="1" indent="-285744" defTabSz="914377">
              <a:lnSpc>
                <a:spcPct val="107000"/>
              </a:lnSpc>
              <a:spcAft>
                <a:spcPts val="800"/>
              </a:spcAft>
              <a:buSzPts val="1000"/>
              <a:buFont typeface="Courier New" panose="02070309020205020404" pitchFamily="49" charset="0"/>
              <a:buChar char="o"/>
              <a:tabLst>
                <a:tab pos="914377" algn="l"/>
              </a:tabLst>
            </a:pPr>
            <a:r>
              <a:rPr lang="en-US" sz="105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Select your certificate from previous step</a:t>
            </a:r>
            <a:endParaRPr lang="en-IN" sz="11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742932" lvl="1" indent="-285744" defTabSz="914377">
              <a:lnSpc>
                <a:spcPct val="107000"/>
              </a:lnSpc>
              <a:spcAft>
                <a:spcPts val="800"/>
              </a:spcAft>
              <a:buSzPts val="1000"/>
              <a:buFont typeface="Courier New" panose="02070309020205020404" pitchFamily="49" charset="0"/>
              <a:buChar char="o"/>
              <a:tabLst>
                <a:tab pos="914377" algn="l"/>
              </a:tabLst>
            </a:pPr>
            <a:r>
              <a:rPr lang="en-US" sz="105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Click on </a:t>
            </a:r>
            <a:r>
              <a:rPr lang="en-US" sz="1051"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Add to Certificate List</a:t>
            </a:r>
            <a:endParaRPr lang="en-IN" sz="11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8149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880-E5AB-4A87-9681-44F6AC322718}"/>
              </a:ext>
            </a:extLst>
          </p:cNvPr>
          <p:cNvSpPr>
            <a:spLocks noGrp="1"/>
          </p:cNvSpPr>
          <p:nvPr>
            <p:ph type="title"/>
          </p:nvPr>
        </p:nvSpPr>
        <p:spPr>
          <a:xfrm>
            <a:off x="589560" y="856181"/>
            <a:ext cx="5279408" cy="1128068"/>
          </a:xfrm>
        </p:spPr>
        <p:txBody>
          <a:bodyPr anchor="ctr">
            <a:normAutofit/>
          </a:bodyPr>
          <a:lstStyle/>
          <a:p>
            <a:r>
              <a:rPr lang="en-IN" sz="4000"/>
              <a:t>IDOC ADPATER</a:t>
            </a:r>
          </a:p>
        </p:txBody>
      </p:sp>
      <p:sp>
        <p:nvSpPr>
          <p:cNvPr id="3" name="Content Placeholder 2">
            <a:extLst>
              <a:ext uri="{FF2B5EF4-FFF2-40B4-BE49-F238E27FC236}">
                <a16:creationId xmlns:a16="http://schemas.microsoft.com/office/drawing/2014/main" id="{112DC5AD-8443-47F4-8E9C-812844952713}"/>
              </a:ext>
            </a:extLst>
          </p:cNvPr>
          <p:cNvSpPr>
            <a:spLocks noGrp="1"/>
          </p:cNvSpPr>
          <p:nvPr>
            <p:ph idx="1"/>
          </p:nvPr>
        </p:nvSpPr>
        <p:spPr>
          <a:xfrm>
            <a:off x="590720" y="2330505"/>
            <a:ext cx="5278065" cy="3979585"/>
          </a:xfrm>
        </p:spPr>
        <p:txBody>
          <a:bodyPr anchor="ctr">
            <a:normAutofit/>
          </a:bodyPr>
          <a:lstStyle/>
          <a:p>
            <a:r>
              <a:rPr lang="en-US" sz="1067">
                <a:latin typeface="Calibri" panose="020F0502020204030204" pitchFamily="34" charset="0"/>
                <a:ea typeface="Calibri" panose="020F0502020204030204" pitchFamily="34" charset="0"/>
                <a:cs typeface="Times New Roman" panose="02020603050405020304" pitchFamily="18" charset="0"/>
              </a:rPr>
              <a:t>GOto</a:t>
            </a:r>
            <a:r>
              <a:rPr lang="en-US" sz="1067" dirty="0">
                <a:latin typeface="Calibri" panose="020F0502020204030204" pitchFamily="34" charset="0"/>
                <a:ea typeface="Calibri" panose="020F0502020204030204" pitchFamily="34" charset="0"/>
                <a:cs typeface="Times New Roman" panose="02020603050405020304" pitchFamily="18" charset="0"/>
              </a:rPr>
              <a:t> SM59</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067" dirty="0">
                <a:latin typeface="Calibri" panose="020F0502020204030204" pitchFamily="34" charset="0"/>
                <a:ea typeface="Calibri" panose="020F0502020204030204" pitchFamily="34" charset="0"/>
                <a:cs typeface="Times New Roman" panose="02020603050405020304" pitchFamily="18" charset="0"/>
              </a:rPr>
              <a:t>Create connection type G</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Symbol" panose="05050102010706020507" pitchFamily="18" charset="2"/>
              <a:buChar char=""/>
              <a:tabLst>
                <a:tab pos="457189" algn="l"/>
              </a:tabLst>
            </a:pPr>
            <a:r>
              <a:rPr lang="en-US" sz="1067" dirty="0">
                <a:latin typeface="Arial" panose="020B0604020202020204" pitchFamily="34" charset="0"/>
                <a:ea typeface="Times New Roman" panose="02020603050405020304" pitchFamily="18" charset="0"/>
                <a:cs typeface="Times New Roman" panose="02020603050405020304" pitchFamily="18" charset="0"/>
              </a:rPr>
              <a:t>Target Host: &lt;</a:t>
            </a:r>
            <a:r>
              <a:rPr lang="en-US" sz="1067">
                <a:latin typeface="Arial" panose="020B0604020202020204" pitchFamily="34" charset="0"/>
                <a:ea typeface="Times New Roman" panose="02020603050405020304" pitchFamily="18" charset="0"/>
                <a:cs typeface="Times New Roman" panose="02020603050405020304" pitchFamily="18" charset="0"/>
              </a:rPr>
              <a:t>HostName</a:t>
            </a:r>
            <a:r>
              <a:rPr lang="en-US" sz="1067" dirty="0">
                <a:latin typeface="Arial" panose="020B0604020202020204" pitchFamily="34" charset="0"/>
                <a:ea typeface="Times New Roman" panose="02020603050405020304" pitchFamily="18" charset="0"/>
                <a:cs typeface="Times New Roman" panose="02020603050405020304" pitchFamily="18" charset="0"/>
              </a:rPr>
              <a:t> from the Endpoint URL copied from HCI&gt;</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Symbol" panose="05050102010706020507" pitchFamily="18" charset="2"/>
              <a:buChar char=""/>
              <a:tabLst>
                <a:tab pos="457189" algn="l"/>
              </a:tabLst>
            </a:pPr>
            <a:r>
              <a:rPr lang="en-US" sz="1067" dirty="0">
                <a:latin typeface="Arial" panose="020B0604020202020204" pitchFamily="34" charset="0"/>
                <a:ea typeface="Times New Roman" panose="02020603050405020304" pitchFamily="18" charset="0"/>
                <a:cs typeface="Times New Roman" panose="02020603050405020304" pitchFamily="18" charset="0"/>
              </a:rPr>
              <a:t>Service No: 443</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Symbol" panose="05050102010706020507" pitchFamily="18" charset="2"/>
              <a:buChar char=""/>
              <a:tabLst>
                <a:tab pos="457189" algn="l"/>
              </a:tabLst>
            </a:pPr>
            <a:r>
              <a:rPr lang="en-US" sz="1067" dirty="0">
                <a:latin typeface="Arial" panose="020B0604020202020204" pitchFamily="34" charset="0"/>
                <a:ea typeface="Times New Roman" panose="02020603050405020304" pitchFamily="18" charset="0"/>
                <a:cs typeface="Times New Roman" panose="02020603050405020304" pitchFamily="18" charset="0"/>
              </a:rPr>
              <a:t>Path Prefix : </a:t>
            </a:r>
            <a:r>
              <a:rPr lang="en-US" sz="1067" b="1" dirty="0">
                <a:latin typeface="Arial" panose="020B0604020202020204" pitchFamily="34" charset="0"/>
                <a:ea typeface="Times New Roman" panose="02020603050405020304" pitchFamily="18" charset="0"/>
                <a:cs typeface="Times New Roman" panose="02020603050405020304" pitchFamily="18" charset="0"/>
              </a:rPr>
              <a:t>/</a:t>
            </a:r>
            <a:r>
              <a:rPr lang="en-US" sz="1067" b="1">
                <a:latin typeface="Arial" panose="020B0604020202020204" pitchFamily="34" charset="0"/>
                <a:ea typeface="Times New Roman" panose="02020603050405020304" pitchFamily="18" charset="0"/>
                <a:cs typeface="Times New Roman" panose="02020603050405020304" pitchFamily="18" charset="0"/>
              </a:rPr>
              <a:t>cxf</a:t>
            </a:r>
            <a:r>
              <a:rPr lang="en-US" sz="1067" b="1" dirty="0">
                <a:latin typeface="Arial" panose="020B0604020202020204" pitchFamily="34" charset="0"/>
                <a:ea typeface="Times New Roman" panose="02020603050405020304" pitchFamily="18" charset="0"/>
                <a:cs typeface="Times New Roman" panose="02020603050405020304" pitchFamily="18" charset="0"/>
              </a:rPr>
              <a:t>/&lt;Path in Address Field of IDoc Adapter&gt;</a:t>
            </a:r>
            <a:r>
              <a:rPr lang="en-US" sz="1067" dirty="0">
                <a:latin typeface="Arial" panose="020B0604020202020204" pitchFamily="34" charset="0"/>
                <a:ea typeface="Times New Roman" panose="02020603050405020304" pitchFamily="18" charset="0"/>
                <a:cs typeface="Times New Roman" panose="02020603050405020304" pitchFamily="18" charset="0"/>
              </a:rPr>
              <a:t> </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067" dirty="0">
                <a:latin typeface="Calibri" panose="020F0502020204030204" pitchFamily="34" charset="0"/>
                <a:ea typeface="Calibri" panose="020F0502020204030204" pitchFamily="34" charset="0"/>
                <a:cs typeface="Times New Roman" panose="02020603050405020304" pitchFamily="18" charset="0"/>
              </a:rPr>
              <a:t>Under logon and security : </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Courier New" panose="02070309020205020404" pitchFamily="49" charset="0"/>
              <a:buChar char="o"/>
              <a:tabLst>
                <a:tab pos="457189" algn="l"/>
              </a:tabLst>
            </a:pPr>
            <a:r>
              <a:rPr lang="en-US" sz="1067" b="1" dirty="0">
                <a:latin typeface="Arial" panose="020B0604020202020204" pitchFamily="34" charset="0"/>
                <a:ea typeface="Times New Roman" panose="02020603050405020304" pitchFamily="18" charset="0"/>
                <a:cs typeface="Times New Roman" panose="02020603050405020304" pitchFamily="18" charset="0"/>
              </a:rPr>
              <a:t>Basic Authentication</a:t>
            </a:r>
            <a:r>
              <a:rPr lang="en-US" sz="1067" dirty="0">
                <a:latin typeface="Arial" panose="020B0604020202020204" pitchFamily="34" charset="0"/>
                <a:ea typeface="Times New Roman" panose="02020603050405020304" pitchFamily="18" charset="0"/>
                <a:cs typeface="Times New Roman" panose="02020603050405020304" pitchFamily="18" charset="0"/>
              </a:rPr>
              <a:t> – Provide your HCI User &amp; Password</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067" dirty="0">
                <a:latin typeface="Arial" panose="020B0604020202020204" pitchFamily="34" charset="0"/>
                <a:ea typeface="Times New Roman" panose="02020603050405020304" pitchFamily="18" charset="0"/>
                <a:cs typeface="Times New Roman" panose="02020603050405020304" pitchFamily="18" charset="0"/>
              </a:rPr>
              <a:t>Security Options,</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Symbol" panose="05050102010706020507" pitchFamily="18" charset="2"/>
              <a:buChar char=""/>
              <a:tabLst>
                <a:tab pos="457189" algn="l"/>
              </a:tabLst>
            </a:pPr>
            <a:r>
              <a:rPr lang="en-US" sz="1067" dirty="0">
                <a:latin typeface="Arial" panose="020B0604020202020204" pitchFamily="34" charset="0"/>
                <a:ea typeface="Times New Roman" panose="02020603050405020304" pitchFamily="18" charset="0"/>
                <a:cs typeface="Times New Roman" panose="02020603050405020304" pitchFamily="18" charset="0"/>
              </a:rPr>
              <a:t>SSL – Active</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pPr marL="342891" indent="-342891">
              <a:spcAft>
                <a:spcPts val="800"/>
              </a:spcAft>
              <a:buSzPts val="1000"/>
              <a:buFont typeface="Symbol" panose="05050102010706020507" pitchFamily="18" charset="2"/>
              <a:buChar char=""/>
              <a:tabLst>
                <a:tab pos="457189" algn="l"/>
              </a:tabLst>
            </a:pPr>
            <a:r>
              <a:rPr lang="en-US" sz="1067" dirty="0">
                <a:latin typeface="Arial" panose="020B0604020202020204" pitchFamily="34" charset="0"/>
                <a:ea typeface="Times New Roman" panose="02020603050405020304" pitchFamily="18" charset="0"/>
                <a:cs typeface="Times New Roman" panose="02020603050405020304" pitchFamily="18" charset="0"/>
              </a:rPr>
              <a:t>SSL Certificate – </a:t>
            </a:r>
            <a:r>
              <a:rPr lang="en-US" sz="1067" b="1" dirty="0">
                <a:latin typeface="Arial" panose="020B0604020202020204" pitchFamily="34" charset="0"/>
                <a:ea typeface="Times New Roman" panose="02020603050405020304" pitchFamily="18" charset="0"/>
                <a:cs typeface="Times New Roman" panose="02020603050405020304" pitchFamily="18" charset="0"/>
              </a:rPr>
              <a:t>Anonym SSL Client ( Anonymous ) –</a:t>
            </a:r>
            <a:r>
              <a:rPr lang="en-US" sz="1067" dirty="0">
                <a:latin typeface="Arial" panose="020B0604020202020204" pitchFamily="34" charset="0"/>
                <a:ea typeface="Times New Roman" panose="02020603050405020304" pitchFamily="18" charset="0"/>
                <a:cs typeface="Times New Roman" panose="02020603050405020304" pitchFamily="18" charset="0"/>
              </a:rPr>
              <a:t> The view where the HCI SSL Certificate was loaded in previous steps in STRUST</a:t>
            </a:r>
            <a:endParaRPr lang="en-IN" sz="1067" dirty="0">
              <a:latin typeface="Calibri" panose="020F0502020204030204" pitchFamily="34" charset="0"/>
              <a:ea typeface="Calibri" panose="020F0502020204030204" pitchFamily="34" charset="0"/>
              <a:cs typeface="Times New Roman" panose="02020603050405020304" pitchFamily="18" charset="0"/>
            </a:endParaRPr>
          </a:p>
          <a:p>
            <a:endParaRPr lang="en-IN" sz="1067"/>
          </a:p>
        </p:txBody>
      </p:sp>
      <p:pic>
        <p:nvPicPr>
          <p:cNvPr id="8194" name="Picture 2" descr="Graphical user interface, text, application, email&#10;&#10;Description automatically generated">
            <a:extLst>
              <a:ext uri="{FF2B5EF4-FFF2-40B4-BE49-F238E27FC236}">
                <a16:creationId xmlns:a16="http://schemas.microsoft.com/office/drawing/2014/main" id="{E3C18A16-DB8D-486F-B27B-88BFD6664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26" b="4"/>
          <a:stretch/>
        </p:blipFill>
        <p:spPr bwMode="auto">
          <a:xfrm>
            <a:off x="7083424" y="581893"/>
            <a:ext cx="4397433" cy="2518756"/>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3" descr="Graphical user interface, text, application&#10;&#10;Description automatically generated">
            <a:extLst>
              <a:ext uri="{FF2B5EF4-FFF2-40B4-BE49-F238E27FC236}">
                <a16:creationId xmlns:a16="http://schemas.microsoft.com/office/drawing/2014/main" id="{B226089C-5B13-4D74-924E-AFF3607E5F61}"/>
              </a:ext>
            </a:extLst>
          </p:cNvPr>
          <p:cNvPicPr>
            <a:picLocks/>
          </p:cNvPicPr>
          <p:nvPr/>
        </p:nvPicPr>
        <p:blipFill rotWithShape="1">
          <a:blip r:embed="rId3">
            <a:extLst>
              <a:ext uri="{28A0092B-C50C-407E-A947-70E740481C1C}">
                <a14:useLocalDpi xmlns:a14="http://schemas.microsoft.com/office/drawing/2010/main" val="0"/>
              </a:ext>
            </a:extLst>
          </a:blip>
          <a:srcRect t="17023" r="4" b="15366"/>
          <a:stretch/>
        </p:blipFill>
        <p:spPr bwMode="auto">
          <a:xfrm>
            <a:off x="7083424" y="3707894"/>
            <a:ext cx="4395569" cy="2518756"/>
          </a:xfrm>
          <a:prstGeom prst="rect">
            <a:avLst/>
          </a:prstGeom>
          <a:noFill/>
        </p:spPr>
      </p:pic>
    </p:spTree>
    <p:extLst>
      <p:ext uri="{BB962C8B-B14F-4D97-AF65-F5344CB8AC3E}">
        <p14:creationId xmlns:p14="http://schemas.microsoft.com/office/powerpoint/2010/main" val="2329787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96BD-EC75-42F9-8264-14C21D97A3A6}"/>
              </a:ext>
            </a:extLst>
          </p:cNvPr>
          <p:cNvSpPr>
            <a:spLocks noGrp="1"/>
          </p:cNvSpPr>
          <p:nvPr>
            <p:ph type="title"/>
          </p:nvPr>
        </p:nvSpPr>
        <p:spPr/>
        <p:txBody>
          <a:bodyPr/>
          <a:lstStyle/>
          <a:p>
            <a:endParaRPr lang="en-IN"/>
          </a:p>
        </p:txBody>
      </p:sp>
      <p:pic>
        <p:nvPicPr>
          <p:cNvPr id="6" name="Content Placeholder 3">
            <a:extLst>
              <a:ext uri="{FF2B5EF4-FFF2-40B4-BE49-F238E27FC236}">
                <a16:creationId xmlns:a16="http://schemas.microsoft.com/office/drawing/2014/main" id="{9CE83F12-4063-4048-AA3B-6AD350AF9898}"/>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76950" y="1826684"/>
            <a:ext cx="7238100" cy="4349749"/>
          </a:xfrm>
          <a:prstGeom prst="rect">
            <a:avLst/>
          </a:prstGeom>
          <a:noFill/>
          <a:ln>
            <a:noFill/>
          </a:ln>
        </p:spPr>
      </p:pic>
    </p:spTree>
    <p:extLst>
      <p:ext uri="{BB962C8B-B14F-4D97-AF65-F5344CB8AC3E}">
        <p14:creationId xmlns:p14="http://schemas.microsoft.com/office/powerpoint/2010/main" val="3220458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8F2D-22B7-4B26-B1A8-8DE3387B0BDC}"/>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F4EE07D4-F6E7-436B-A3A2-1671308C726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5944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E008-1C0A-4C26-8B2D-93DE09CC6F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A95936-6CB5-4478-9E21-3E4E489B56C8}"/>
              </a:ext>
            </a:extLst>
          </p:cNvPr>
          <p:cNvSpPr>
            <a:spLocks noGrp="1"/>
          </p:cNvSpPr>
          <p:nvPr>
            <p:ph idx="1"/>
          </p:nvPr>
        </p:nvSpPr>
        <p:spPr/>
        <p:txBody>
          <a:bodyPr>
            <a:normAutofit/>
          </a:bodyPr>
          <a:lstStyle/>
          <a:p>
            <a:pPr>
              <a:lnSpc>
                <a:spcPct val="107000"/>
              </a:lnSpc>
              <a:spcAft>
                <a:spcPts val="800"/>
              </a:spcAft>
            </a:pPr>
            <a:r>
              <a:rPr lang="en-US" sz="1800" dirty="0" err="1">
                <a:solidFill>
                  <a:srgbClr val="3C3C3C"/>
                </a:solidFill>
                <a:latin typeface="Arial" panose="020B0604020202020204" pitchFamily="34" charset="0"/>
                <a:ea typeface="Times New Roman" panose="02020603050405020304" pitchFamily="18" charset="0"/>
                <a:cs typeface="Times New Roman" panose="02020603050405020304" pitchFamily="18" charset="0"/>
              </a:rPr>
              <a:t>Goto</a:t>
            </a: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 Transaction we21</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3C3C3C"/>
                </a:solidFill>
                <a:latin typeface="Arial" panose="020B0604020202020204" pitchFamily="34" charset="0"/>
                <a:ea typeface="Calibri" panose="020F0502020204030204" pitchFamily="34" charset="0"/>
                <a:cs typeface="Times New Roman" panose="02020603050405020304" pitchFamily="18" charset="0"/>
              </a:rPr>
              <a:t>create a </a:t>
            </a:r>
            <a:r>
              <a:rPr lang="en-US" sz="1800" b="1" dirty="0">
                <a:solidFill>
                  <a:srgbClr val="3C3C3C"/>
                </a:solidFill>
                <a:latin typeface="Arial" panose="020B0604020202020204" pitchFamily="34" charset="0"/>
                <a:ea typeface="Calibri" panose="020F0502020204030204" pitchFamily="34" charset="0"/>
                <a:cs typeface="Times New Roman" panose="02020603050405020304" pitchFamily="18" charset="0"/>
              </a:rPr>
              <a:t>XML HTTP</a:t>
            </a:r>
            <a:r>
              <a:rPr lang="en-US" sz="1800" dirty="0">
                <a:solidFill>
                  <a:srgbClr val="3C3C3C"/>
                </a:solidFill>
                <a:latin typeface="Arial" panose="020B0604020202020204" pitchFamily="34" charset="0"/>
                <a:ea typeface="Calibri" panose="020F0502020204030204" pitchFamily="34" charset="0"/>
                <a:cs typeface="Times New Roman" panose="02020603050405020304" pitchFamily="18" charset="0"/>
              </a:rPr>
              <a:t> Port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Port Type : </a:t>
            </a:r>
            <a:r>
              <a:rPr lang="en-US" sz="1800"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XML HTTP</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RFC Destination : HTTP Destination Type G from Previous Step</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Content Type – Default Setting – Text/XML</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SOAP Protocol – Selected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Courier New" panose="02070309020205020404" pitchFamily="49" charset="0"/>
              <a:buChar char="o"/>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As HCI is expecting the IDoc as a SOAP over HTTP, do ensure that SOAP Protocol is selected here. This will make sure that the message that goes out from ERP is a SOAP message</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11739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FA2A-7114-4F23-80C0-74AC3C59354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AB3D589-8ABE-49E8-8D37-6E0FB149413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8679" y="1937447"/>
            <a:ext cx="3727643" cy="3803845"/>
          </a:xfrm>
          <a:prstGeom prst="rect">
            <a:avLst/>
          </a:prstGeom>
          <a:noFill/>
          <a:ln>
            <a:noFill/>
          </a:ln>
        </p:spPr>
      </p:pic>
    </p:spTree>
    <p:extLst>
      <p:ext uri="{BB962C8B-B14F-4D97-AF65-F5344CB8AC3E}">
        <p14:creationId xmlns:p14="http://schemas.microsoft.com/office/powerpoint/2010/main" val="418240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AFE9-8CE5-41E5-BA2A-115084845D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698951-3F7D-4136-A890-90D1D14C551C}"/>
              </a:ext>
            </a:extLst>
          </p:cNvPr>
          <p:cNvSpPr>
            <a:spLocks noGrp="1"/>
          </p:cNvSpPr>
          <p:nvPr>
            <p:ph idx="1"/>
          </p:nvPr>
        </p:nvSpPr>
        <p:spPr/>
        <p:txBody>
          <a:bodyPr/>
          <a:lstStyle/>
          <a:p>
            <a:pPr>
              <a:lnSpc>
                <a:spcPct val="107000"/>
              </a:lnSpc>
              <a:spcAft>
                <a:spcPts val="800"/>
              </a:spcAft>
            </a:pPr>
            <a:r>
              <a:rPr lang="en-US" sz="1800"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Transaction : WE20</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Add an </a:t>
            </a:r>
            <a:r>
              <a:rPr lang="en-US" sz="1800"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outbound</a:t>
            </a: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 entry for your Logical System</a:t>
            </a:r>
          </a:p>
          <a:p>
            <a:pPr marL="0" indent="0">
              <a:lnSpc>
                <a:spcPct val="107000"/>
              </a:lnSpc>
              <a:spcAft>
                <a:spcPts val="800"/>
              </a:spcAft>
              <a:buSzPts val="1000"/>
              <a:buNone/>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 as per the IDoc being used.</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For </a:t>
            </a:r>
            <a:r>
              <a:rPr lang="en-US" sz="1800" dirty="0" err="1">
                <a:solidFill>
                  <a:srgbClr val="3C3C3C"/>
                </a:solidFill>
                <a:latin typeface="Arial" panose="020B0604020202020204" pitchFamily="34" charset="0"/>
                <a:ea typeface="Times New Roman" panose="02020603050405020304" pitchFamily="18" charset="0"/>
                <a:cs typeface="Times New Roman" panose="02020603050405020304" pitchFamily="18" charset="0"/>
              </a:rPr>
              <a:t>eg</a:t>
            </a: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 we are using ORDERS.ORDERS05 IDoc and </a:t>
            </a:r>
          </a:p>
          <a:p>
            <a:pPr marL="0" indent="0">
              <a:lnSpc>
                <a:spcPct val="107000"/>
              </a:lnSpc>
              <a:spcAft>
                <a:spcPts val="800"/>
              </a:spcAft>
              <a:buSzPts val="1000"/>
              <a:buNone/>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hence the outbound entry will contain the ORDERS.ORDERS05 </a:t>
            </a:r>
          </a:p>
          <a:p>
            <a:pPr marL="0" indent="0">
              <a:lnSpc>
                <a:spcPct val="107000"/>
              </a:lnSpc>
              <a:spcAft>
                <a:spcPts val="800"/>
              </a:spcAft>
              <a:buSzPts val="1000"/>
              <a:buNone/>
              <a:tabLst>
                <a:tab pos="457189" algn="l"/>
              </a:tabLst>
            </a:pPr>
            <a:r>
              <a:rPr lang="en-US" sz="1800"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details</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pPr marL="342891" indent="-342891">
              <a:lnSpc>
                <a:spcPct val="107000"/>
              </a:lnSpc>
              <a:spcAft>
                <a:spcPts val="800"/>
              </a:spcAft>
              <a:buSzPts val="1000"/>
              <a:buFont typeface="Symbol" panose="05050102010706020507" pitchFamily="18" charset="2"/>
              <a:buChar char=""/>
              <a:tabLst>
                <a:tab pos="457189" algn="l"/>
              </a:tabLst>
            </a:pPr>
            <a:r>
              <a:rPr lang="en-US" sz="1800" b="1" dirty="0">
                <a:solidFill>
                  <a:srgbClr val="3C3C3C"/>
                </a:solidFill>
                <a:latin typeface="Arial" panose="020B0604020202020204" pitchFamily="34" charset="0"/>
                <a:ea typeface="Times New Roman" panose="02020603050405020304" pitchFamily="18" charset="0"/>
                <a:cs typeface="Times New Roman" panose="02020603050405020304" pitchFamily="18" charset="0"/>
              </a:rPr>
              <a:t>The Port will be the port created in Previous Step.</a:t>
            </a:r>
            <a:endParaRPr lang="en-IN" sz="1800" dirty="0">
              <a:solidFill>
                <a:srgbClr val="3C3C3C"/>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065B6F1-6F03-465B-BFF8-F002F53310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70850" y="681038"/>
            <a:ext cx="3282951" cy="5721351"/>
          </a:xfrm>
          <a:prstGeom prst="rect">
            <a:avLst/>
          </a:prstGeom>
          <a:noFill/>
          <a:ln>
            <a:noFill/>
          </a:ln>
        </p:spPr>
      </p:pic>
    </p:spTree>
    <p:extLst>
      <p:ext uri="{BB962C8B-B14F-4D97-AF65-F5344CB8AC3E}">
        <p14:creationId xmlns:p14="http://schemas.microsoft.com/office/powerpoint/2010/main" val="6359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CD67-3F79-4318-8080-7D11FFD612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9B1FB1-6484-4F0F-A748-D78DAF968D13}"/>
              </a:ext>
            </a:extLst>
          </p:cNvPr>
          <p:cNvSpPr>
            <a:spLocks noGrp="1"/>
          </p:cNvSpPr>
          <p:nvPr>
            <p:ph idx="1"/>
          </p:nvPr>
        </p:nvSpPr>
        <p:spPr/>
        <p:txBody>
          <a:bodyPr/>
          <a:lstStyle/>
          <a:p>
            <a:r>
              <a:rPr lang="en-IN" dirty="0"/>
              <a:t>https://blogs.sap.com/2020/07/15/sap-s4h-idoc-to-sap-cpi-inbound-idoc-interface/</a:t>
            </a:r>
          </a:p>
        </p:txBody>
      </p:sp>
    </p:spTree>
    <p:extLst>
      <p:ext uri="{BB962C8B-B14F-4D97-AF65-F5344CB8AC3E}">
        <p14:creationId xmlns:p14="http://schemas.microsoft.com/office/powerpoint/2010/main" val="1268156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D4D6-E875-4498-9D9A-BC04DA2F04C5}"/>
              </a:ext>
            </a:extLst>
          </p:cNvPr>
          <p:cNvSpPr>
            <a:spLocks noGrp="1"/>
          </p:cNvSpPr>
          <p:nvPr>
            <p:ph type="title"/>
          </p:nvPr>
        </p:nvSpPr>
        <p:spPr/>
        <p:txBody>
          <a:bodyPr/>
          <a:lstStyle/>
          <a:p>
            <a:r>
              <a:rPr lang="en-IN" dirty="0"/>
              <a:t>JMS</a:t>
            </a:r>
          </a:p>
        </p:txBody>
      </p:sp>
      <p:pic>
        <p:nvPicPr>
          <p:cNvPr id="1026" name="Picture 2">
            <a:extLst>
              <a:ext uri="{FF2B5EF4-FFF2-40B4-BE49-F238E27FC236}">
                <a16:creationId xmlns:a16="http://schemas.microsoft.com/office/drawing/2014/main" id="{9BFD4242-6B0B-4F6D-8313-0C81AA7F5B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5027" y="2175233"/>
            <a:ext cx="7121947" cy="371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91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7"/>
            <a:ext cx="892499"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6" y="2337971"/>
            <a:ext cx="8086516" cy="2182059"/>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9" y="3059668"/>
            <a:ext cx="5294060" cy="738664"/>
          </a:xfrm>
          <a:prstGeom prst="rect">
            <a:avLst/>
          </a:prstGeom>
          <a:noFill/>
          <a:ln>
            <a:noFill/>
          </a:ln>
        </p:spPr>
        <p:txBody>
          <a:bodyPr wrap="square" rtlCol="0">
            <a:spAutoFit/>
          </a:bodyPr>
          <a:lstStyle/>
          <a:p>
            <a:pPr defTabSz="914194"/>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1"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C484-C6B3-4DF7-A2AB-5D183EB952D5}"/>
              </a:ext>
            </a:extLst>
          </p:cNvPr>
          <p:cNvSpPr>
            <a:spLocks noGrp="1"/>
          </p:cNvSpPr>
          <p:nvPr>
            <p:ph type="title"/>
          </p:nvPr>
        </p:nvSpPr>
        <p:spPr/>
        <p:txBody>
          <a:bodyPr/>
          <a:lstStyle/>
          <a:p>
            <a:r>
              <a:rPr lang="en-IN" dirty="0"/>
              <a:t>JMS</a:t>
            </a:r>
          </a:p>
        </p:txBody>
      </p:sp>
      <p:sp>
        <p:nvSpPr>
          <p:cNvPr id="3" name="Content Placeholder 2">
            <a:extLst>
              <a:ext uri="{FF2B5EF4-FFF2-40B4-BE49-F238E27FC236}">
                <a16:creationId xmlns:a16="http://schemas.microsoft.com/office/drawing/2014/main" id="{8802F9EF-1D90-4B41-A500-DBABECE00814}"/>
              </a:ext>
            </a:extLst>
          </p:cNvPr>
          <p:cNvSpPr>
            <a:spLocks noGrp="1"/>
          </p:cNvSpPr>
          <p:nvPr>
            <p:ph idx="1"/>
          </p:nvPr>
        </p:nvSpPr>
        <p:spPr/>
        <p:txBody>
          <a:bodyPr>
            <a:normAutofit fontScale="92500"/>
          </a:bodyPr>
          <a:lstStyle/>
          <a:p>
            <a:pPr algn="l"/>
            <a:r>
              <a:rPr lang="en-US" b="1" i="0" dirty="0">
                <a:solidFill>
                  <a:srgbClr val="000000"/>
                </a:solidFill>
                <a:effectLst/>
                <a:latin typeface="BentonSansRegular"/>
              </a:rPr>
              <a:t>Configure the JMS Sender Channel</a:t>
            </a:r>
            <a:endParaRPr lang="en-US" b="0" i="0" dirty="0">
              <a:solidFill>
                <a:srgbClr val="000000"/>
              </a:solidFill>
              <a:effectLst/>
              <a:latin typeface="BentonSansRegular"/>
            </a:endParaRPr>
          </a:p>
          <a:p>
            <a:r>
              <a:rPr lang="en-US" dirty="0"/>
              <a:t>C</a:t>
            </a:r>
            <a:r>
              <a:rPr lang="en-US" b="0" i="0" dirty="0">
                <a:solidFill>
                  <a:srgbClr val="444444"/>
                </a:solidFill>
                <a:effectLst/>
                <a:latin typeface="BentonSansRegular"/>
              </a:rPr>
              <a:t>reate the integration flow with the outbound channel required by your scenario, and use the JMS adapter as the inbound adapter. You only have to configure the </a:t>
            </a:r>
            <a:r>
              <a:rPr lang="en-US" b="0" i="1" dirty="0">
                <a:solidFill>
                  <a:srgbClr val="444444"/>
                </a:solidFill>
                <a:effectLst/>
                <a:latin typeface="BentonSansRegular"/>
              </a:rPr>
              <a:t>Queue Name</a:t>
            </a:r>
            <a:r>
              <a:rPr lang="en-US" b="0" i="0" dirty="0">
                <a:solidFill>
                  <a:srgbClr val="444444"/>
                </a:solidFill>
                <a:effectLst/>
                <a:latin typeface="BentonSansRegular"/>
              </a:rPr>
              <a:t> for the JMS queue that you want to poll the messages from. Use the same queue name used in the receiving integration flow.</a:t>
            </a:r>
          </a:p>
          <a:p>
            <a:r>
              <a:rPr lang="en-US" b="0" i="1" dirty="0">
                <a:solidFill>
                  <a:srgbClr val="444444"/>
                </a:solidFill>
                <a:effectLst/>
                <a:latin typeface="BentonSansRegular"/>
              </a:rPr>
              <a:t>Number of Concurrent Processes</a:t>
            </a:r>
            <a:r>
              <a:rPr lang="en-US" b="0" i="0" dirty="0">
                <a:solidFill>
                  <a:srgbClr val="444444"/>
                </a:solidFill>
                <a:effectLst/>
                <a:latin typeface="BentonSansRegular"/>
              </a:rPr>
              <a:t> is set to 1 per default and should only be increased if more parallel processing is needed. Because the JMS resources are limited, you need to keep the number of parallel processes as low as possible. Especially if large messages are processed in the scenario, increasing the parallelism may lead to out of memory problems.</a:t>
            </a:r>
            <a:endParaRPr lang="en-IN" dirty="0"/>
          </a:p>
        </p:txBody>
      </p:sp>
    </p:spTree>
    <p:extLst>
      <p:ext uri="{BB962C8B-B14F-4D97-AF65-F5344CB8AC3E}">
        <p14:creationId xmlns:p14="http://schemas.microsoft.com/office/powerpoint/2010/main" val="405412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63DD-154B-4B63-95A2-0A3A7C0F5748}"/>
              </a:ext>
            </a:extLst>
          </p:cNvPr>
          <p:cNvSpPr>
            <a:spLocks noGrp="1"/>
          </p:cNvSpPr>
          <p:nvPr>
            <p:ph type="title"/>
          </p:nvPr>
        </p:nvSpPr>
        <p:spPr>
          <a:xfrm>
            <a:off x="804673" y="1290024"/>
            <a:ext cx="4475892" cy="1188720"/>
          </a:xfrm>
          <a:solidFill>
            <a:srgbClr val="FFFFFF"/>
          </a:solidFill>
          <a:ln>
            <a:solidFill>
              <a:srgbClr val="404040"/>
            </a:solidFill>
          </a:ln>
        </p:spPr>
        <p:txBody>
          <a:bodyPr>
            <a:normAutofit/>
          </a:bodyPr>
          <a:lstStyle/>
          <a:p>
            <a:r>
              <a:rPr lang="en-IN" dirty="0"/>
              <a:t>JMS</a:t>
            </a:r>
          </a:p>
        </p:txBody>
      </p:sp>
      <p:sp>
        <p:nvSpPr>
          <p:cNvPr id="2054" name="Content Placeholder 2053">
            <a:extLst>
              <a:ext uri="{FF2B5EF4-FFF2-40B4-BE49-F238E27FC236}">
                <a16:creationId xmlns:a16="http://schemas.microsoft.com/office/drawing/2014/main" id="{D41DA5FE-AB7E-AC7F-4B26-A2BF5A683E28}"/>
              </a:ext>
            </a:extLst>
          </p:cNvPr>
          <p:cNvSpPr>
            <a:spLocks noGrp="1"/>
          </p:cNvSpPr>
          <p:nvPr>
            <p:ph idx="1"/>
          </p:nvPr>
        </p:nvSpPr>
        <p:spPr>
          <a:xfrm>
            <a:off x="804673" y="2858703"/>
            <a:ext cx="4475892" cy="3042547"/>
          </a:xfrm>
        </p:spPr>
        <p:txBody>
          <a:bodyPr>
            <a:normAutofit/>
          </a:bodyPr>
          <a:lstStyle/>
          <a:p>
            <a:r>
              <a:rPr lang="en-US" dirty="0">
                <a:solidFill>
                  <a:srgbClr val="FFFFFF"/>
                </a:solidFill>
              </a:rPr>
              <a:t>JMS Sender Adapter</a:t>
            </a:r>
          </a:p>
        </p:txBody>
      </p:sp>
      <p:pic>
        <p:nvPicPr>
          <p:cNvPr id="2050" name="Picture 2">
            <a:extLst>
              <a:ext uri="{FF2B5EF4-FFF2-40B4-BE49-F238E27FC236}">
                <a16:creationId xmlns:a16="http://schemas.microsoft.com/office/drawing/2014/main" id="{F01506B1-ED39-4679-9E8A-19FA8BAE7D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4350" y="1554714"/>
            <a:ext cx="5557737" cy="343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68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BD3C-D96B-4A60-BD3A-4B1802511FBF}"/>
              </a:ext>
            </a:extLst>
          </p:cNvPr>
          <p:cNvSpPr>
            <a:spLocks noGrp="1"/>
          </p:cNvSpPr>
          <p:nvPr>
            <p:ph type="title"/>
          </p:nvPr>
        </p:nvSpPr>
        <p:spPr/>
        <p:txBody>
          <a:bodyPr/>
          <a:lstStyle/>
          <a:p>
            <a:r>
              <a:rPr lang="en-IN" dirty="0"/>
              <a:t>JMS</a:t>
            </a:r>
          </a:p>
        </p:txBody>
      </p:sp>
      <p:sp>
        <p:nvSpPr>
          <p:cNvPr id="3" name="Content Placeholder 2">
            <a:extLst>
              <a:ext uri="{FF2B5EF4-FFF2-40B4-BE49-F238E27FC236}">
                <a16:creationId xmlns:a16="http://schemas.microsoft.com/office/drawing/2014/main" id="{25DAA6EE-E0B6-4695-BE41-EFF80416AB1A}"/>
              </a:ext>
            </a:extLst>
          </p:cNvPr>
          <p:cNvSpPr>
            <a:spLocks noGrp="1"/>
          </p:cNvSpPr>
          <p:nvPr>
            <p:ph idx="1"/>
          </p:nvPr>
        </p:nvSpPr>
        <p:spPr/>
        <p:txBody>
          <a:bodyPr>
            <a:normAutofit lnSpcReduction="10000"/>
          </a:bodyPr>
          <a:lstStyle/>
          <a:p>
            <a:pPr algn="l"/>
            <a:r>
              <a:rPr lang="en-US" b="0" i="0" dirty="0">
                <a:solidFill>
                  <a:srgbClr val="333333"/>
                </a:solidFill>
                <a:effectLst/>
                <a:latin typeface="72"/>
              </a:rPr>
              <a:t>Resource Limits for SAP Integration Suite Standard Edition:</a:t>
            </a:r>
          </a:p>
          <a:p>
            <a:pPr algn="l">
              <a:buFont typeface="Arial" panose="020B0604020202020204" pitchFamily="34" charset="0"/>
              <a:buChar char="•"/>
            </a:pPr>
            <a:r>
              <a:rPr lang="en-US" b="0" i="0" dirty="0">
                <a:solidFill>
                  <a:srgbClr val="333333"/>
                </a:solidFill>
                <a:effectLst/>
                <a:latin typeface="72"/>
              </a:rPr>
              <a:t>Maximum number of queues: 30</a:t>
            </a:r>
          </a:p>
          <a:p>
            <a:pPr algn="l">
              <a:buFont typeface="Arial" panose="020B0604020202020204" pitchFamily="34" charset="0"/>
              <a:buChar char="•"/>
            </a:pPr>
            <a:r>
              <a:rPr lang="en-US" b="0" i="0" dirty="0">
                <a:solidFill>
                  <a:srgbClr val="333333"/>
                </a:solidFill>
                <a:effectLst/>
                <a:latin typeface="72"/>
              </a:rPr>
              <a:t>Total queue capacity: 9.3 GB</a:t>
            </a:r>
          </a:p>
          <a:p>
            <a:pPr algn="l">
              <a:buFont typeface="Arial" panose="020B0604020202020204" pitchFamily="34" charset="0"/>
              <a:buChar char="•"/>
            </a:pPr>
            <a:r>
              <a:rPr lang="en-US" b="0" i="0" dirty="0">
                <a:solidFill>
                  <a:srgbClr val="333333"/>
                </a:solidFill>
                <a:effectLst/>
                <a:latin typeface="72"/>
              </a:rPr>
              <a:t>Maximum capacity for one queue: 95% of the total queue capacity</a:t>
            </a:r>
          </a:p>
          <a:p>
            <a:pPr algn="l">
              <a:buFont typeface="Arial" panose="020B0604020202020204" pitchFamily="34" charset="0"/>
              <a:buChar char="•"/>
            </a:pPr>
            <a:r>
              <a:rPr lang="en-US" b="0" i="0" dirty="0">
                <a:solidFill>
                  <a:srgbClr val="333333"/>
                </a:solidFill>
                <a:effectLst/>
                <a:latin typeface="72"/>
              </a:rPr>
              <a:t>150 transactions</a:t>
            </a:r>
          </a:p>
          <a:p>
            <a:pPr algn="l">
              <a:buFont typeface="Arial" panose="020B0604020202020204" pitchFamily="34" charset="0"/>
              <a:buChar char="•"/>
            </a:pPr>
            <a:r>
              <a:rPr lang="en-US" b="0" i="0" dirty="0">
                <a:solidFill>
                  <a:srgbClr val="333333"/>
                </a:solidFill>
                <a:effectLst/>
                <a:latin typeface="72"/>
              </a:rPr>
              <a:t>150 consumers</a:t>
            </a:r>
          </a:p>
          <a:p>
            <a:pPr algn="l">
              <a:buFont typeface="Arial" panose="020B0604020202020204" pitchFamily="34" charset="0"/>
              <a:buChar char="•"/>
            </a:pPr>
            <a:r>
              <a:rPr lang="en-US" b="0" i="0" dirty="0">
                <a:solidFill>
                  <a:srgbClr val="333333"/>
                </a:solidFill>
                <a:effectLst/>
                <a:latin typeface="72"/>
              </a:rPr>
              <a:t>150 providers</a:t>
            </a:r>
          </a:p>
          <a:p>
            <a:pPr algn="l">
              <a:buFont typeface="Arial" panose="020B0604020202020204" pitchFamily="34" charset="0"/>
              <a:buChar char="•"/>
            </a:pPr>
            <a:r>
              <a:rPr lang="en-US" b="0" i="0" dirty="0">
                <a:solidFill>
                  <a:srgbClr val="333333"/>
                </a:solidFill>
                <a:effectLst/>
                <a:latin typeface="72"/>
              </a:rPr>
              <a:t>150 GB of data per month can be processed by JMS messaging</a:t>
            </a:r>
          </a:p>
          <a:p>
            <a:pPr algn="l">
              <a:buFont typeface="Arial" panose="020B0604020202020204" pitchFamily="34" charset="0"/>
              <a:buChar char="•"/>
            </a:pPr>
            <a:r>
              <a:rPr lang="en-US" b="0" i="0" dirty="0">
                <a:solidFill>
                  <a:srgbClr val="333333"/>
                </a:solidFill>
                <a:effectLst/>
                <a:latin typeface="72"/>
              </a:rPr>
              <a:t>256 messages can be processed in one transaction</a:t>
            </a:r>
          </a:p>
          <a:p>
            <a:endParaRPr lang="en-IN" dirty="0"/>
          </a:p>
        </p:txBody>
      </p:sp>
    </p:spTree>
    <p:extLst>
      <p:ext uri="{BB962C8B-B14F-4D97-AF65-F5344CB8AC3E}">
        <p14:creationId xmlns:p14="http://schemas.microsoft.com/office/powerpoint/2010/main" val="4020305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5C14-A289-4731-8828-C4A481E67687}"/>
              </a:ext>
            </a:extLst>
          </p:cNvPr>
          <p:cNvSpPr>
            <a:spLocks noGrp="1"/>
          </p:cNvSpPr>
          <p:nvPr>
            <p:ph type="title"/>
          </p:nvPr>
        </p:nvSpPr>
        <p:spPr/>
        <p:txBody>
          <a:bodyPr/>
          <a:lstStyle/>
          <a:p>
            <a:r>
              <a:rPr lang="en-IN" dirty="0"/>
              <a:t>SFTP Adapter</a:t>
            </a:r>
          </a:p>
        </p:txBody>
      </p:sp>
      <p:sp>
        <p:nvSpPr>
          <p:cNvPr id="3" name="Content Placeholder 2">
            <a:extLst>
              <a:ext uri="{FF2B5EF4-FFF2-40B4-BE49-F238E27FC236}">
                <a16:creationId xmlns:a16="http://schemas.microsoft.com/office/drawing/2014/main" id="{A6F13EB5-4238-49F8-AAD2-C74A7F8952E1}"/>
              </a:ext>
            </a:extLst>
          </p:cNvPr>
          <p:cNvSpPr>
            <a:spLocks noGrp="1"/>
          </p:cNvSpPr>
          <p:nvPr>
            <p:ph idx="1"/>
          </p:nvPr>
        </p:nvSpPr>
        <p:spPr/>
        <p:txBody>
          <a:bodyPr/>
          <a:lstStyle/>
          <a:p>
            <a:r>
              <a:rPr lang="en-US" dirty="0"/>
              <a:t>Use SFTP adapter to encrypt and exchange sensitive business data between trading partners.</a:t>
            </a:r>
          </a:p>
          <a:p>
            <a:r>
              <a:rPr lang="en-US" b="0" i="0" dirty="0">
                <a:solidFill>
                  <a:srgbClr val="333333"/>
                </a:solidFill>
                <a:effectLst/>
                <a:latin typeface="72"/>
              </a:rPr>
              <a:t>The SFTP Adapter connects an SAP Cloud Integration tenant to a remote system using the SSH File Transfer protocol to write files to the </a:t>
            </a:r>
            <a:r>
              <a:rPr lang="en-US" b="0" i="0" dirty="0" err="1">
                <a:solidFill>
                  <a:srgbClr val="333333"/>
                </a:solidFill>
                <a:effectLst/>
                <a:latin typeface="72"/>
              </a:rPr>
              <a:t>system.The</a:t>
            </a:r>
            <a:r>
              <a:rPr lang="en-US" b="0" i="0" dirty="0">
                <a:solidFill>
                  <a:srgbClr val="333333"/>
                </a:solidFill>
                <a:effectLst/>
                <a:latin typeface="72"/>
              </a:rPr>
              <a:t> SFTP adapter uses a certificate and keystore to authenticate the file transfer unlike the standard FTP. The SFTP adapter achieves secure transfer by encrypting sensitive information before transmitting it on the network. It uses SSH protocol to transfer files.</a:t>
            </a:r>
            <a:endParaRPr lang="en-IN" dirty="0"/>
          </a:p>
        </p:txBody>
      </p:sp>
    </p:spTree>
    <p:extLst>
      <p:ext uri="{BB962C8B-B14F-4D97-AF65-F5344CB8AC3E}">
        <p14:creationId xmlns:p14="http://schemas.microsoft.com/office/powerpoint/2010/main" val="2975803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DE47-856C-4C23-ACF7-349C54A021B1}"/>
              </a:ext>
            </a:extLst>
          </p:cNvPr>
          <p:cNvSpPr>
            <a:spLocks noGrp="1"/>
          </p:cNvSpPr>
          <p:nvPr>
            <p:ph type="title"/>
          </p:nvPr>
        </p:nvSpPr>
        <p:spPr/>
        <p:txBody>
          <a:bodyPr>
            <a:normAutofit/>
          </a:bodyPr>
          <a:lstStyle/>
          <a:p>
            <a:r>
              <a:rPr lang="en-IN" b="0" i="0" dirty="0">
                <a:solidFill>
                  <a:srgbClr val="333333"/>
                </a:solidFill>
                <a:effectLst/>
                <a:latin typeface="72"/>
              </a:rPr>
              <a:t>How SFTP Works</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E63B55D-ECDF-45FA-9F16-4ED8D0927993}"/>
              </a:ext>
            </a:extLst>
          </p:cNvPr>
          <p:cNvSpPr>
            <a:spLocks noGrp="1"/>
          </p:cNvSpPr>
          <p:nvPr>
            <p:ph idx="1"/>
          </p:nvPr>
        </p:nvSpPr>
        <p:spPr/>
        <p:txBody>
          <a:bodyPr>
            <a:normAutofit fontScale="92500" lnSpcReduction="20000"/>
          </a:bodyPr>
          <a:lstStyle/>
          <a:p>
            <a:r>
              <a:rPr lang="en-US" b="0" i="0" dirty="0">
                <a:solidFill>
                  <a:srgbClr val="333333"/>
                </a:solidFill>
                <a:effectLst/>
                <a:latin typeface="72"/>
              </a:rPr>
              <a:t>A tenant can connect </a:t>
            </a:r>
            <a:r>
              <a:rPr lang="en-US" b="1" i="0" dirty="0">
                <a:solidFill>
                  <a:srgbClr val="333333"/>
                </a:solidFill>
                <a:effectLst/>
                <a:latin typeface="72"/>
              </a:rPr>
              <a:t>as SFTP client</a:t>
            </a:r>
            <a:r>
              <a:rPr lang="en-US" b="0" i="0" dirty="0">
                <a:solidFill>
                  <a:srgbClr val="333333"/>
                </a:solidFill>
                <a:effectLst/>
                <a:latin typeface="72"/>
              </a:rPr>
              <a:t> to an SFTP server (the latter either hosted at SAP or in the customer landscape).</a:t>
            </a:r>
          </a:p>
          <a:p>
            <a:r>
              <a:rPr lang="en-US" b="0" i="0" dirty="0">
                <a:solidFill>
                  <a:srgbClr val="333333"/>
                </a:solidFill>
                <a:effectLst/>
                <a:latin typeface="72"/>
              </a:rPr>
              <a:t>Depending on the direction of data flow (whether the tenant reads data from the SFTP server or writes data to it), either an SFTP sender adapter or SFTP receiver adapter is involved.</a:t>
            </a:r>
            <a:endParaRPr lang="en-US" dirty="0">
              <a:solidFill>
                <a:srgbClr val="333333"/>
              </a:solidFill>
              <a:latin typeface="72"/>
            </a:endParaRPr>
          </a:p>
          <a:p>
            <a:r>
              <a:rPr lang="en-US" b="0" i="0" dirty="0">
                <a:solidFill>
                  <a:srgbClr val="333333"/>
                </a:solidFill>
                <a:effectLst/>
                <a:latin typeface="72"/>
              </a:rPr>
              <a:t>Files are stored on the SFTP server in specific directories referred to as </a:t>
            </a:r>
            <a:r>
              <a:rPr lang="en-US" b="0" i="1" dirty="0">
                <a:solidFill>
                  <a:srgbClr val="333333"/>
                </a:solidFill>
                <a:effectLst/>
                <a:latin typeface="72"/>
              </a:rPr>
              <a:t>mailboxes</a:t>
            </a:r>
            <a:r>
              <a:rPr lang="en-US" b="0" i="0" dirty="0">
                <a:solidFill>
                  <a:srgbClr val="333333"/>
                </a:solidFill>
                <a:effectLst/>
                <a:latin typeface="72"/>
              </a:rPr>
              <a:t>. For each mailbox, a user is specified in order to control access to the data.</a:t>
            </a:r>
          </a:p>
          <a:p>
            <a:pPr algn="l"/>
            <a:r>
              <a:rPr lang="en-US" b="0" i="0" dirty="0">
                <a:solidFill>
                  <a:srgbClr val="333333"/>
                </a:solidFill>
                <a:effectLst/>
                <a:latin typeface="72"/>
              </a:rPr>
              <a:t>In certain cases, you have the option to choose between the following authentication options for SFTP connectivity in the SFTP (sender or receiver) adapter:</a:t>
            </a:r>
          </a:p>
          <a:p>
            <a:pPr algn="l">
              <a:buFont typeface="Arial" panose="020B0604020202020204" pitchFamily="34" charset="0"/>
              <a:buChar char="•"/>
            </a:pPr>
            <a:r>
              <a:rPr lang="en-US" b="0" i="0" dirty="0">
                <a:solidFill>
                  <a:srgbClr val="333333"/>
                </a:solidFill>
                <a:effectLst/>
                <a:latin typeface="72"/>
              </a:rPr>
              <a:t>User Name/Password</a:t>
            </a:r>
          </a:p>
          <a:p>
            <a:pPr algn="l">
              <a:buFont typeface="Arial" panose="020B0604020202020204" pitchFamily="34" charset="0"/>
              <a:buChar char="•"/>
            </a:pPr>
            <a:r>
              <a:rPr lang="en-US" b="0" i="0" dirty="0">
                <a:solidFill>
                  <a:srgbClr val="333333"/>
                </a:solidFill>
                <a:effectLst/>
                <a:latin typeface="72"/>
              </a:rPr>
              <a:t>Public Key</a:t>
            </a:r>
          </a:p>
          <a:p>
            <a:endParaRPr lang="en-IN" dirty="0"/>
          </a:p>
        </p:txBody>
      </p:sp>
    </p:spTree>
    <p:extLst>
      <p:ext uri="{BB962C8B-B14F-4D97-AF65-F5344CB8AC3E}">
        <p14:creationId xmlns:p14="http://schemas.microsoft.com/office/powerpoint/2010/main" val="399420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1763-8761-4BC7-91EF-4B6E2CA76B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56E545-8B52-4516-80AA-0CD72510777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55628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5831-8890-4916-9620-2592F35E88B9}"/>
              </a:ext>
            </a:extLst>
          </p:cNvPr>
          <p:cNvSpPr>
            <a:spLocks noGrp="1"/>
          </p:cNvSpPr>
          <p:nvPr>
            <p:ph type="title"/>
          </p:nvPr>
        </p:nvSpPr>
        <p:spPr/>
        <p:txBody>
          <a:bodyPr>
            <a:normAutofit fontScale="90000"/>
          </a:bodyPr>
          <a:lstStyle/>
          <a:p>
            <a:r>
              <a:rPr lang="en-US" b="1" i="0" dirty="0">
                <a:solidFill>
                  <a:srgbClr val="333333"/>
                </a:solidFill>
                <a:effectLst/>
                <a:latin typeface="72"/>
              </a:rPr>
              <a:t>Configuring the SFTP Client (Tenant)</a:t>
            </a:r>
            <a:br>
              <a:rPr lang="en-US" b="1" i="0" dirty="0">
                <a:solidFill>
                  <a:srgbClr val="333333"/>
                </a:solidFill>
                <a:effectLst/>
                <a:latin typeface="72"/>
              </a:rPr>
            </a:br>
            <a:br>
              <a:rPr lang="en-US" dirty="0"/>
            </a:br>
            <a:endParaRPr lang="en-IN" dirty="0"/>
          </a:p>
        </p:txBody>
      </p:sp>
      <p:sp>
        <p:nvSpPr>
          <p:cNvPr id="3" name="Content Placeholder 2">
            <a:extLst>
              <a:ext uri="{FF2B5EF4-FFF2-40B4-BE49-F238E27FC236}">
                <a16:creationId xmlns:a16="http://schemas.microsoft.com/office/drawing/2014/main" id="{9B272C46-E5CB-4528-9F8A-4A6616526DB6}"/>
              </a:ext>
            </a:extLst>
          </p:cNvPr>
          <p:cNvSpPr>
            <a:spLocks noGrp="1"/>
          </p:cNvSpPr>
          <p:nvPr>
            <p:ph idx="1"/>
          </p:nvPr>
        </p:nvSpPr>
        <p:spPr/>
        <p:txBody>
          <a:bodyPr>
            <a:normAutofit fontScale="77500" lnSpcReduction="20000"/>
          </a:bodyPr>
          <a:lstStyle/>
          <a:p>
            <a:r>
              <a:rPr lang="en-US" b="0" i="0" dirty="0">
                <a:solidFill>
                  <a:srgbClr val="333333"/>
                </a:solidFill>
                <a:effectLst/>
                <a:latin typeface="72"/>
              </a:rPr>
              <a:t>In certain cases, you have the option to choose between the following authentication options for SFTP connectivity in the SFTP adapter:</a:t>
            </a:r>
          </a:p>
          <a:p>
            <a:pPr algn="l">
              <a:buFont typeface="Arial" panose="020B0604020202020204" pitchFamily="34" charset="0"/>
              <a:buChar char="•"/>
            </a:pPr>
            <a:r>
              <a:rPr lang="en-US" b="0" i="0" dirty="0">
                <a:solidFill>
                  <a:srgbClr val="333333"/>
                </a:solidFill>
                <a:effectLst/>
                <a:latin typeface="72"/>
              </a:rPr>
              <a:t>User Name / Password</a:t>
            </a:r>
          </a:p>
          <a:p>
            <a:pPr algn="l">
              <a:buFont typeface="Arial" panose="020B0604020202020204" pitchFamily="34" charset="0"/>
              <a:buChar char="•"/>
            </a:pPr>
            <a:r>
              <a:rPr lang="en-US" b="0" i="0" dirty="0">
                <a:solidFill>
                  <a:srgbClr val="333333"/>
                </a:solidFill>
                <a:effectLst/>
                <a:latin typeface="72"/>
              </a:rPr>
              <a:t>Public Key</a:t>
            </a:r>
          </a:p>
          <a:p>
            <a:pPr algn="l"/>
            <a:r>
              <a:rPr lang="en-US" b="0" i="0" dirty="0">
                <a:solidFill>
                  <a:srgbClr val="333333"/>
                </a:solidFill>
                <a:effectLst/>
                <a:latin typeface="72"/>
              </a:rPr>
              <a:t>If you have selected </a:t>
            </a:r>
            <a:r>
              <a:rPr lang="en-US" b="1" i="0" dirty="0">
                <a:solidFill>
                  <a:srgbClr val="333333"/>
                </a:solidFill>
                <a:effectLst/>
                <a:latin typeface="72"/>
              </a:rPr>
              <a:t>Public Key</a:t>
            </a:r>
            <a:r>
              <a:rPr lang="en-US" b="0" i="0" dirty="0">
                <a:solidFill>
                  <a:srgbClr val="333333"/>
                </a:solidFill>
                <a:effectLst/>
                <a:latin typeface="72"/>
              </a:rPr>
              <a:t>, perform the following steps:</a:t>
            </a:r>
          </a:p>
          <a:p>
            <a:pPr algn="l">
              <a:buFont typeface="+mj-lt"/>
              <a:buAutoNum type="arabicPeriod"/>
            </a:pPr>
            <a:r>
              <a:rPr lang="en-US" b="0" i="0" dirty="0">
                <a:solidFill>
                  <a:srgbClr val="333333"/>
                </a:solidFill>
                <a:effectLst/>
                <a:latin typeface="72"/>
              </a:rPr>
              <a:t>Create a known hosts file and enter the required data (SFTP server host name, public key algorithm, and public key).</a:t>
            </a:r>
          </a:p>
          <a:p>
            <a:pPr algn="l">
              <a:buFont typeface="+mj-lt"/>
              <a:buAutoNum type="arabicPeriod"/>
            </a:pPr>
            <a:r>
              <a:rPr lang="en-US" b="0" i="0" dirty="0">
                <a:solidFill>
                  <a:srgbClr val="333333"/>
                </a:solidFill>
                <a:effectLst/>
                <a:latin typeface="72"/>
              </a:rPr>
              <a:t>Generate an SFTP key pair and import it into the tenant keystore.</a:t>
            </a:r>
          </a:p>
          <a:p>
            <a:pPr algn="l">
              <a:buFont typeface="+mj-lt"/>
              <a:buAutoNum type="arabicPeriod"/>
            </a:pPr>
            <a:r>
              <a:rPr lang="en-US" b="0" i="0" dirty="0">
                <a:solidFill>
                  <a:srgbClr val="333333"/>
                </a:solidFill>
                <a:effectLst/>
                <a:latin typeface="72"/>
              </a:rPr>
              <a:t>Deploy the keystore and the known hosts file as artifacts on the tenant.</a:t>
            </a:r>
          </a:p>
          <a:p>
            <a:pPr algn="l"/>
            <a:r>
              <a:rPr lang="en-US" b="0" i="0" dirty="0">
                <a:solidFill>
                  <a:srgbClr val="333333"/>
                </a:solidFill>
                <a:effectLst/>
                <a:latin typeface="72"/>
              </a:rPr>
              <a:t>If you have selected </a:t>
            </a:r>
            <a:r>
              <a:rPr lang="en-US" b="1" i="0" dirty="0">
                <a:solidFill>
                  <a:srgbClr val="333333"/>
                </a:solidFill>
                <a:effectLst/>
                <a:latin typeface="72"/>
              </a:rPr>
              <a:t>User Name / Password</a:t>
            </a:r>
            <a:r>
              <a:rPr lang="en-US" b="0" i="0" dirty="0">
                <a:solidFill>
                  <a:srgbClr val="333333"/>
                </a:solidFill>
                <a:effectLst/>
                <a:latin typeface="72"/>
              </a:rPr>
              <a:t>, perform the following steps:</a:t>
            </a:r>
          </a:p>
          <a:p>
            <a:pPr algn="l">
              <a:buFont typeface="+mj-lt"/>
              <a:buAutoNum type="arabicPeriod"/>
            </a:pPr>
            <a:r>
              <a:rPr lang="en-US" b="0" i="0" dirty="0">
                <a:solidFill>
                  <a:srgbClr val="333333"/>
                </a:solidFill>
                <a:effectLst/>
                <a:latin typeface="72"/>
              </a:rPr>
              <a:t>Create a User Credentials artifact containing the credentials to be used when the SFTP client connects to the SFTP server.</a:t>
            </a:r>
          </a:p>
          <a:p>
            <a:pPr algn="l">
              <a:buFont typeface="+mj-lt"/>
              <a:buAutoNum type="arabicPeriod"/>
            </a:pPr>
            <a:r>
              <a:rPr lang="en-US" b="0" i="0" dirty="0">
                <a:solidFill>
                  <a:srgbClr val="333333"/>
                </a:solidFill>
                <a:effectLst/>
                <a:latin typeface="72"/>
              </a:rPr>
              <a:t>Deploy the artifact on the tenant using the Web UI (Monitoring application).</a:t>
            </a:r>
          </a:p>
          <a:p>
            <a:pPr marL="0" indent="0">
              <a:buNone/>
            </a:pPr>
            <a:endParaRPr lang="en-US" b="0" i="0" dirty="0">
              <a:solidFill>
                <a:srgbClr val="333333"/>
              </a:solidFill>
              <a:effectLst/>
              <a:latin typeface="72"/>
            </a:endParaRPr>
          </a:p>
          <a:p>
            <a:pPr algn="l">
              <a:buFont typeface="Arial" panose="020B0604020202020204" pitchFamily="34" charset="0"/>
              <a:buChar char="•"/>
            </a:pPr>
            <a:endParaRPr lang="en-US" b="0" i="0" dirty="0">
              <a:solidFill>
                <a:srgbClr val="333333"/>
              </a:solidFill>
              <a:effectLst/>
              <a:latin typeface="72"/>
            </a:endParaRPr>
          </a:p>
        </p:txBody>
      </p:sp>
    </p:spTree>
    <p:extLst>
      <p:ext uri="{BB962C8B-B14F-4D97-AF65-F5344CB8AC3E}">
        <p14:creationId xmlns:p14="http://schemas.microsoft.com/office/powerpoint/2010/main" val="3227807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9963-A707-4F5D-8042-5B92FFCD2450}"/>
              </a:ext>
            </a:extLst>
          </p:cNvPr>
          <p:cNvSpPr>
            <a:spLocks noGrp="1"/>
          </p:cNvSpPr>
          <p:nvPr>
            <p:ph type="title"/>
          </p:nvPr>
        </p:nvSpPr>
        <p:spPr>
          <a:xfrm>
            <a:off x="640079" y="640080"/>
            <a:ext cx="3402531" cy="5272241"/>
          </a:xfrm>
        </p:spPr>
        <p:txBody>
          <a:bodyPr>
            <a:normAutofit/>
          </a:bodyPr>
          <a:lstStyle/>
          <a:p>
            <a:r>
              <a:rPr lang="en-IN" b="0" i="0">
                <a:effectLst/>
                <a:latin typeface="72"/>
              </a:rPr>
              <a:t>SFTP Sender Adapter</a:t>
            </a:r>
            <a:br>
              <a:rPr lang="en-IN" b="0" i="0">
                <a:effectLst/>
                <a:latin typeface="72"/>
              </a:rPr>
            </a:br>
            <a:endParaRPr lang="en-IN" dirty="0"/>
          </a:p>
        </p:txBody>
      </p:sp>
      <p:sp>
        <p:nvSpPr>
          <p:cNvPr id="3" name="Content Placeholder 2">
            <a:extLst>
              <a:ext uri="{FF2B5EF4-FFF2-40B4-BE49-F238E27FC236}">
                <a16:creationId xmlns:a16="http://schemas.microsoft.com/office/drawing/2014/main" id="{488C0202-78B6-4D13-929C-2B747B7608DD}"/>
              </a:ext>
            </a:extLst>
          </p:cNvPr>
          <p:cNvSpPr>
            <a:spLocks noGrp="1"/>
          </p:cNvSpPr>
          <p:nvPr>
            <p:ph idx="1"/>
          </p:nvPr>
        </p:nvSpPr>
        <p:spPr>
          <a:xfrm>
            <a:off x="4672103" y="640079"/>
            <a:ext cx="6883072" cy="2959155"/>
          </a:xfrm>
        </p:spPr>
        <p:txBody>
          <a:bodyPr>
            <a:normAutofit fontScale="70000" lnSpcReduction="20000"/>
          </a:bodyPr>
          <a:lstStyle/>
          <a:p>
            <a:pPr>
              <a:lnSpc>
                <a:spcPct val="90000"/>
              </a:lnSpc>
            </a:pPr>
            <a:r>
              <a:rPr lang="en-US" b="0" i="0">
                <a:effectLst/>
                <a:latin typeface="72"/>
              </a:rPr>
              <a:t>The SFTP sender adapter connects an SAP Cloud Integration tenant to a remote system using the SSH File Transfer protocol to read files from the system. SSH File Transfer protocol is also referred to as Secure File Transfer protocol (or SFTP).</a:t>
            </a:r>
          </a:p>
          <a:p>
            <a:pPr>
              <a:lnSpc>
                <a:spcPct val="90000"/>
              </a:lnSpc>
            </a:pPr>
            <a:r>
              <a:rPr lang="en-US" b="0" i="0">
                <a:effectLst/>
                <a:latin typeface="72"/>
              </a:rPr>
              <a:t>If you have configured a </a:t>
            </a:r>
            <a:r>
              <a:rPr lang="en-US" b="1" i="0">
                <a:effectLst/>
                <a:latin typeface="72"/>
              </a:rPr>
              <a:t>sender</a:t>
            </a:r>
            <a:r>
              <a:rPr lang="en-US" b="0" i="0">
                <a:effectLst/>
                <a:latin typeface="72"/>
              </a:rPr>
              <a:t> SFTP adapter, message processing is performed as follows at runtime: The tenant sends a request to an SFTP server (think of this as the sender system), but the data flow is in the opposite direction, from the SFTP server to the tenant. In other words, the tenant reads files from the SFTP server (a process that is also referred to as </a:t>
            </a:r>
            <a:r>
              <a:rPr lang="en-US" b="0" i="1">
                <a:effectLst/>
                <a:latin typeface="72"/>
              </a:rPr>
              <a:t>polling</a:t>
            </a:r>
            <a:r>
              <a:rPr lang="en-US" b="0" i="0">
                <a:effectLst/>
                <a:latin typeface="72"/>
              </a:rPr>
              <a:t>).</a:t>
            </a:r>
          </a:p>
          <a:p>
            <a:pPr>
              <a:lnSpc>
                <a:spcPct val="90000"/>
              </a:lnSpc>
            </a:pPr>
            <a:endParaRPr lang="en-IN"/>
          </a:p>
        </p:txBody>
      </p:sp>
      <p:pic>
        <p:nvPicPr>
          <p:cNvPr id="15362" name="Picture 2">
            <a:extLst>
              <a:ext uri="{FF2B5EF4-FFF2-40B4-BE49-F238E27FC236}">
                <a16:creationId xmlns:a16="http://schemas.microsoft.com/office/drawing/2014/main" id="{76E441AC-4289-431F-B90A-46AB795131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289" y="4430830"/>
            <a:ext cx="6528816" cy="85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3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A40A-CBFF-4FD9-AB73-EB8C6C7EC324}"/>
              </a:ext>
            </a:extLst>
          </p:cNvPr>
          <p:cNvSpPr>
            <a:spLocks noGrp="1"/>
          </p:cNvSpPr>
          <p:nvPr>
            <p:ph type="title"/>
          </p:nvPr>
        </p:nvSpPr>
        <p:spPr>
          <a:xfrm>
            <a:off x="2354725" y="125791"/>
            <a:ext cx="7729728" cy="1572840"/>
          </a:xfrm>
        </p:spPr>
        <p:txBody>
          <a:bodyPr/>
          <a:lstStyle/>
          <a:p>
            <a:r>
              <a:rPr lang="en-IN" dirty="0"/>
              <a:t>SFTP Sender (Source)</a:t>
            </a:r>
          </a:p>
        </p:txBody>
      </p:sp>
      <p:graphicFrame>
        <p:nvGraphicFramePr>
          <p:cNvPr id="4" name="Table 4">
            <a:extLst>
              <a:ext uri="{FF2B5EF4-FFF2-40B4-BE49-F238E27FC236}">
                <a16:creationId xmlns:a16="http://schemas.microsoft.com/office/drawing/2014/main" id="{CE14B00A-9615-41B1-B0D0-135F4E9D9CC3}"/>
              </a:ext>
            </a:extLst>
          </p:cNvPr>
          <p:cNvGraphicFramePr>
            <a:graphicFrameLocks noGrp="1"/>
          </p:cNvGraphicFramePr>
          <p:nvPr>
            <p:ph idx="1"/>
          </p:nvPr>
        </p:nvGraphicFramePr>
        <p:xfrm>
          <a:off x="2230797" y="1611546"/>
          <a:ext cx="9167754" cy="6187440"/>
        </p:xfrm>
        <a:graphic>
          <a:graphicData uri="http://schemas.openxmlformats.org/drawingml/2006/table">
            <a:tbl>
              <a:tblPr firstRow="1" bandRow="1">
                <a:tableStyleId>{5C22544A-7EE6-4342-B048-85BDC9FD1C3A}</a:tableStyleId>
              </a:tblPr>
              <a:tblGrid>
                <a:gridCol w="4583877">
                  <a:extLst>
                    <a:ext uri="{9D8B030D-6E8A-4147-A177-3AD203B41FA5}">
                      <a16:colId xmlns:a16="http://schemas.microsoft.com/office/drawing/2014/main" val="1782619297"/>
                    </a:ext>
                  </a:extLst>
                </a:gridCol>
                <a:gridCol w="4583877">
                  <a:extLst>
                    <a:ext uri="{9D8B030D-6E8A-4147-A177-3AD203B41FA5}">
                      <a16:colId xmlns:a16="http://schemas.microsoft.com/office/drawing/2014/main" val="2732137187"/>
                    </a:ext>
                  </a:extLst>
                </a:gridCol>
              </a:tblGrid>
              <a:tr h="396240">
                <a:tc>
                  <a:txBody>
                    <a:bodyPr/>
                    <a:lstStyle/>
                    <a:p>
                      <a:r>
                        <a:rPr lang="en-IN" sz="1800" b="1" i="0" kern="1200" dirty="0">
                          <a:solidFill>
                            <a:schemeClr val="lt1"/>
                          </a:solidFill>
                          <a:effectLst/>
                          <a:latin typeface="+mn-lt"/>
                          <a:ea typeface="+mn-ea"/>
                          <a:cs typeface="+mn-cs"/>
                        </a:rPr>
                        <a:t>Parameters</a:t>
                      </a:r>
                      <a:endParaRPr lang="en-IN" sz="2400" dirty="0"/>
                    </a:p>
                  </a:txBody>
                  <a:tcPr marL="121920" marR="121920" marT="60960" marB="60960"/>
                </a:tc>
                <a:tc>
                  <a:txBody>
                    <a:bodyPr/>
                    <a:lstStyle/>
                    <a:p>
                      <a:r>
                        <a:rPr lang="en-IN" sz="1800" b="1" i="0" kern="1200" dirty="0">
                          <a:solidFill>
                            <a:schemeClr val="lt1"/>
                          </a:solidFill>
                          <a:effectLst/>
                          <a:latin typeface="+mn-lt"/>
                          <a:ea typeface="+mn-ea"/>
                          <a:cs typeface="+mn-cs"/>
                        </a:rPr>
                        <a:t>Description</a:t>
                      </a:r>
                      <a:endParaRPr lang="en-IN" sz="2400" dirty="0"/>
                    </a:p>
                  </a:txBody>
                  <a:tcPr marL="121920" marR="121920" marT="60960" marB="60960"/>
                </a:tc>
                <a:extLst>
                  <a:ext uri="{0D108BD9-81ED-4DB2-BD59-A6C34878D82A}">
                    <a16:rowId xmlns:a16="http://schemas.microsoft.com/office/drawing/2014/main" val="4063925262"/>
                  </a:ext>
                </a:extLst>
              </a:tr>
              <a:tr h="1127760">
                <a:tc>
                  <a:txBody>
                    <a:bodyPr/>
                    <a:lstStyle/>
                    <a:p>
                      <a:r>
                        <a:rPr lang="en-IN" sz="1800" b="1" i="0" kern="1200" dirty="0">
                          <a:solidFill>
                            <a:schemeClr val="dk1"/>
                          </a:solidFill>
                          <a:effectLst/>
                          <a:latin typeface="+mn-lt"/>
                          <a:ea typeface="+mn-ea"/>
                          <a:cs typeface="+mn-cs"/>
                        </a:rPr>
                        <a:t>Directory</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Relative path to read the file from a directory. Example: </a:t>
                      </a:r>
                      <a:r>
                        <a:rPr lang="en-US" sz="2400" dirty="0" err="1"/>
                        <a:t>parentdirectory</a:t>
                      </a:r>
                      <a:r>
                        <a:rPr lang="en-US" sz="2400" dirty="0"/>
                        <a:t>/</a:t>
                      </a:r>
                      <a:r>
                        <a:rPr lang="en-US" sz="2400" dirty="0" err="1"/>
                        <a:t>childdirectory</a:t>
                      </a:r>
                      <a:endParaRPr lang="en-IN" sz="2400" dirty="0"/>
                    </a:p>
                  </a:txBody>
                  <a:tcPr marL="121920" marR="121920" marT="60960" marB="60960"/>
                </a:tc>
                <a:extLst>
                  <a:ext uri="{0D108BD9-81ED-4DB2-BD59-A6C34878D82A}">
                    <a16:rowId xmlns:a16="http://schemas.microsoft.com/office/drawing/2014/main" val="1375008969"/>
                  </a:ext>
                </a:extLst>
              </a:tr>
              <a:tr h="487680">
                <a:tc>
                  <a:txBody>
                    <a:bodyPr/>
                    <a:lstStyle/>
                    <a:p>
                      <a:pPr fontAlgn="t"/>
                      <a:r>
                        <a:rPr lang="en-IN" sz="2400" b="1" dirty="0">
                          <a:effectLst/>
                        </a:rPr>
                        <a:t>File Name</a:t>
                      </a:r>
                      <a:endParaRPr lang="en-IN" sz="2400" dirty="0">
                        <a:effectLst/>
                      </a:endParaRPr>
                    </a:p>
                  </a:txBody>
                  <a:tcPr marL="121920" marR="121920" marT="60960" marB="60960"/>
                </a:tc>
                <a:tc>
                  <a:txBody>
                    <a:bodyPr/>
                    <a:lstStyle/>
                    <a:p>
                      <a:pPr fontAlgn="t"/>
                      <a:r>
                        <a:rPr lang="en-US" sz="1800" b="0" i="0" kern="1200" dirty="0">
                          <a:solidFill>
                            <a:schemeClr val="dk1"/>
                          </a:solidFill>
                          <a:effectLst/>
                          <a:latin typeface="+mn-lt"/>
                          <a:ea typeface="+mn-ea"/>
                          <a:cs typeface="+mn-cs"/>
                        </a:rPr>
                        <a:t>Name of the file to be read</a:t>
                      </a:r>
                      <a:endParaRPr lang="en-IN" sz="2400" dirty="0">
                        <a:effectLst/>
                      </a:endParaRPr>
                    </a:p>
                  </a:txBody>
                  <a:tcPr marL="121920" marR="121920" marT="60960" marB="60960"/>
                </a:tc>
                <a:extLst>
                  <a:ext uri="{0D108BD9-81ED-4DB2-BD59-A6C34878D82A}">
                    <a16:rowId xmlns:a16="http://schemas.microsoft.com/office/drawing/2014/main" val="3922643741"/>
                  </a:ext>
                </a:extLst>
              </a:tr>
              <a:tr h="1036320">
                <a:tc>
                  <a:txBody>
                    <a:bodyPr/>
                    <a:lstStyle/>
                    <a:p>
                      <a:r>
                        <a:rPr lang="en-IN" sz="1800" b="1" i="0" kern="1200" dirty="0">
                          <a:solidFill>
                            <a:schemeClr val="dk1"/>
                          </a:solidFill>
                          <a:effectLst/>
                          <a:latin typeface="+mn-lt"/>
                          <a:ea typeface="+mn-ea"/>
                          <a:cs typeface="+mn-cs"/>
                        </a:rPr>
                        <a:t>Address</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Host name or IP address of the SFTP server and an optional port, for example, </a:t>
                      </a:r>
                      <a:r>
                        <a:rPr lang="en-US" sz="2400" dirty="0"/>
                        <a:t>wdfd00213123:22</a:t>
                      </a:r>
                      <a:r>
                        <a:rPr lang="en-US" sz="1800" b="0" i="0" kern="1200" dirty="0">
                          <a:solidFill>
                            <a:schemeClr val="dk1"/>
                          </a:solidFill>
                          <a:effectLst/>
                          <a:latin typeface="+mn-lt"/>
                          <a:ea typeface="+mn-ea"/>
                          <a:cs typeface="+mn-cs"/>
                        </a:rPr>
                        <a:t>.</a:t>
                      </a:r>
                      <a:endParaRPr lang="en-IN" sz="2400" dirty="0"/>
                    </a:p>
                  </a:txBody>
                  <a:tcPr marL="121920" marR="121920" marT="60960" marB="60960"/>
                </a:tc>
                <a:extLst>
                  <a:ext uri="{0D108BD9-81ED-4DB2-BD59-A6C34878D82A}">
                    <a16:rowId xmlns:a16="http://schemas.microsoft.com/office/drawing/2014/main" val="3816754118"/>
                  </a:ext>
                </a:extLst>
              </a:tr>
              <a:tr h="487680">
                <a:tc>
                  <a:txBody>
                    <a:bodyPr/>
                    <a:lstStyle/>
                    <a:p>
                      <a:pPr fontAlgn="t"/>
                      <a:r>
                        <a:rPr lang="en-IN" sz="2400" b="1" dirty="0">
                          <a:effectLst/>
                        </a:rPr>
                        <a:t>Proxy Type</a:t>
                      </a:r>
                      <a:endParaRPr lang="en-IN" sz="2400" dirty="0">
                        <a:effectLst/>
                      </a:endParaRPr>
                    </a:p>
                  </a:txBody>
                  <a:tcPr marL="121920" marR="121920" marT="60960" marB="60960"/>
                </a:tc>
                <a:tc>
                  <a:txBody>
                    <a:bodyPr/>
                    <a:lstStyle/>
                    <a:p>
                      <a:pPr fontAlgn="t"/>
                      <a:r>
                        <a:rPr lang="en-IN" sz="2400" dirty="0">
                          <a:effectLst/>
                        </a:rPr>
                        <a:t>Internet or On premise</a:t>
                      </a:r>
                    </a:p>
                  </a:txBody>
                  <a:tcPr marL="121920" marR="121920" marT="60960" marB="60960"/>
                </a:tc>
                <a:extLst>
                  <a:ext uri="{0D108BD9-81ED-4DB2-BD59-A6C34878D82A}">
                    <a16:rowId xmlns:a16="http://schemas.microsoft.com/office/drawing/2014/main" val="1179849474"/>
                  </a:ext>
                </a:extLst>
              </a:tr>
              <a:tr h="487680">
                <a:tc>
                  <a:txBody>
                    <a:bodyPr/>
                    <a:lstStyle/>
                    <a:p>
                      <a:r>
                        <a:rPr lang="en-IN" sz="1800" b="1" i="0" kern="1200" dirty="0">
                          <a:solidFill>
                            <a:schemeClr val="dk1"/>
                          </a:solidFill>
                          <a:effectLst/>
                          <a:latin typeface="+mn-lt"/>
                          <a:ea typeface="+mn-ea"/>
                          <a:cs typeface="+mn-cs"/>
                        </a:rPr>
                        <a:t>Authentication</a:t>
                      </a:r>
                      <a:endParaRPr lang="en-IN" sz="2400" dirty="0"/>
                    </a:p>
                  </a:txBody>
                  <a:tcPr marL="121920" marR="121920" marT="60960" marB="60960"/>
                </a:tc>
                <a:tc>
                  <a:txBody>
                    <a:bodyPr/>
                    <a:lstStyle/>
                    <a:p>
                      <a:r>
                        <a:rPr lang="en-IN" sz="2400" dirty="0" err="1"/>
                        <a:t>Basic,Credentails,Public</a:t>
                      </a:r>
                      <a:r>
                        <a:rPr lang="en-IN" sz="2400" dirty="0"/>
                        <a:t> </a:t>
                      </a:r>
                      <a:r>
                        <a:rPr lang="en-IN" sz="2400" dirty="0" err="1"/>
                        <a:t>key,Dual</a:t>
                      </a:r>
                      <a:endParaRPr lang="en-IN" sz="2400" dirty="0"/>
                    </a:p>
                  </a:txBody>
                  <a:tcPr marL="121920" marR="121920" marT="60960" marB="60960"/>
                </a:tc>
                <a:extLst>
                  <a:ext uri="{0D108BD9-81ED-4DB2-BD59-A6C34878D82A}">
                    <a16:rowId xmlns:a16="http://schemas.microsoft.com/office/drawing/2014/main" val="447935389"/>
                  </a:ext>
                </a:extLst>
              </a:tr>
              <a:tr h="1219200">
                <a:tc>
                  <a:txBody>
                    <a:bodyPr/>
                    <a:lstStyle/>
                    <a:p>
                      <a:pPr fontAlgn="t"/>
                      <a:r>
                        <a:rPr lang="en-IN" sz="2400" b="1" dirty="0">
                          <a:effectLst/>
                        </a:rPr>
                        <a:t>Timeout (in </a:t>
                      </a:r>
                      <a:r>
                        <a:rPr lang="en-IN" sz="2400" b="1" dirty="0" err="1">
                          <a:effectLst/>
                        </a:rPr>
                        <a:t>ms</a:t>
                      </a:r>
                      <a:r>
                        <a:rPr lang="en-IN" sz="2400" b="1" dirty="0">
                          <a:effectLst/>
                        </a:rPr>
                        <a:t>)</a:t>
                      </a:r>
                      <a:endParaRPr lang="en-IN" sz="2400" dirty="0">
                        <a:effectLst/>
                      </a:endParaRPr>
                    </a:p>
                  </a:txBody>
                  <a:tcPr marL="121920" marR="121920" marT="60960" marB="60960"/>
                </a:tc>
                <a:tc>
                  <a:txBody>
                    <a:bodyPr/>
                    <a:lstStyle/>
                    <a:p>
                      <a:pPr fontAlgn="t"/>
                      <a:r>
                        <a:rPr lang="en-US" sz="1800" b="0" i="0" kern="1200" dirty="0">
                          <a:solidFill>
                            <a:schemeClr val="dk1"/>
                          </a:solidFill>
                          <a:effectLst/>
                          <a:latin typeface="+mn-lt"/>
                          <a:ea typeface="+mn-ea"/>
                          <a:cs typeface="+mn-cs"/>
                        </a:rPr>
                        <a:t>Maximum time (in milliseconds) to wait for the SFTP server to be contacted while establishing a connection or performing a read operation</a:t>
                      </a:r>
                      <a:endParaRPr lang="en-IN" sz="2400" dirty="0">
                        <a:effectLst/>
                      </a:endParaRPr>
                    </a:p>
                  </a:txBody>
                  <a:tcPr marL="121920" marR="121920" marT="60960" marB="60960"/>
                </a:tc>
                <a:extLst>
                  <a:ext uri="{0D108BD9-81ED-4DB2-BD59-A6C34878D82A}">
                    <a16:rowId xmlns:a16="http://schemas.microsoft.com/office/drawing/2014/main" val="4163915585"/>
                  </a:ext>
                </a:extLst>
              </a:tr>
              <a:tr h="944880">
                <a:tc>
                  <a:txBody>
                    <a:bodyPr/>
                    <a:lstStyle/>
                    <a:p>
                      <a:r>
                        <a:rPr lang="en-IN" sz="1800" b="1" i="0" kern="1200" dirty="0">
                          <a:solidFill>
                            <a:schemeClr val="dk1"/>
                          </a:solidFill>
                          <a:effectLst/>
                          <a:latin typeface="+mn-lt"/>
                          <a:ea typeface="+mn-ea"/>
                          <a:cs typeface="+mn-cs"/>
                        </a:rPr>
                        <a:t>Maximum Reconnect Attempts</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Maximum number of attempts allowed to reconnect to the SFTP server before message processing starts</a:t>
                      </a:r>
                      <a:endParaRPr lang="en-IN" sz="2400" dirty="0"/>
                    </a:p>
                  </a:txBody>
                  <a:tcPr marL="121920" marR="121920" marT="60960" marB="60960"/>
                </a:tc>
                <a:extLst>
                  <a:ext uri="{0D108BD9-81ED-4DB2-BD59-A6C34878D82A}">
                    <a16:rowId xmlns:a16="http://schemas.microsoft.com/office/drawing/2014/main" val="585599048"/>
                  </a:ext>
                </a:extLst>
              </a:tr>
            </a:tbl>
          </a:graphicData>
        </a:graphic>
      </p:graphicFrame>
    </p:spTree>
    <p:extLst>
      <p:ext uri="{BB962C8B-B14F-4D97-AF65-F5344CB8AC3E}">
        <p14:creationId xmlns:p14="http://schemas.microsoft.com/office/powerpoint/2010/main" val="385743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A04A-5DCE-4E92-AA2C-94662BC2CD02}"/>
              </a:ext>
            </a:extLst>
          </p:cNvPr>
          <p:cNvSpPr>
            <a:spLocks noGrp="1"/>
          </p:cNvSpPr>
          <p:nvPr>
            <p:ph type="title"/>
          </p:nvPr>
        </p:nvSpPr>
        <p:spPr/>
        <p:txBody>
          <a:bodyPr/>
          <a:lstStyle/>
          <a:p>
            <a:r>
              <a:rPr lang="en-IN" dirty="0"/>
              <a:t>SFTP adapter(processing)</a:t>
            </a:r>
          </a:p>
        </p:txBody>
      </p:sp>
      <p:sp>
        <p:nvSpPr>
          <p:cNvPr id="3" name="Content Placeholder 2">
            <a:extLst>
              <a:ext uri="{FF2B5EF4-FFF2-40B4-BE49-F238E27FC236}">
                <a16:creationId xmlns:a16="http://schemas.microsoft.com/office/drawing/2014/main" id="{485E5DDB-E9E1-4947-82B2-F69722873779}"/>
              </a:ext>
            </a:extLst>
          </p:cNvPr>
          <p:cNvSpPr>
            <a:spLocks noGrp="1"/>
          </p:cNvSpPr>
          <p:nvPr>
            <p:ph idx="1"/>
          </p:nvPr>
        </p:nvSpPr>
        <p:spPr/>
        <p:txBody>
          <a:bodyPr>
            <a:normAutofit fontScale="92500" lnSpcReduction="20000"/>
          </a:bodyPr>
          <a:lstStyle/>
          <a:p>
            <a:r>
              <a:rPr lang="en-IN" dirty="0"/>
              <a:t>Read Lock Strategy:</a:t>
            </a:r>
            <a:r>
              <a:rPr lang="en-US" b="0" i="0" dirty="0">
                <a:solidFill>
                  <a:srgbClr val="333333"/>
                </a:solidFill>
                <a:effectLst/>
                <a:latin typeface="72"/>
              </a:rPr>
              <a:t>Prevents files that are in the process of being written from being read from the SFTP server. </a:t>
            </a:r>
          </a:p>
          <a:p>
            <a:r>
              <a:rPr lang="en-US" b="1" i="0" dirty="0">
                <a:solidFill>
                  <a:srgbClr val="333333"/>
                </a:solidFill>
                <a:effectLst/>
                <a:latin typeface="72"/>
              </a:rPr>
              <a:t>None</a:t>
            </a:r>
            <a:r>
              <a:rPr lang="en-US" b="0" i="0" dirty="0">
                <a:solidFill>
                  <a:srgbClr val="333333"/>
                </a:solidFill>
                <a:effectLst/>
                <a:latin typeface="72"/>
              </a:rPr>
              <a:t> (default): Does not use a read lock, which means that the endpoint can immediately read the file.</a:t>
            </a:r>
          </a:p>
          <a:p>
            <a:r>
              <a:rPr lang="en-US" b="1" i="0" dirty="0">
                <a:solidFill>
                  <a:srgbClr val="333333"/>
                </a:solidFill>
                <a:effectLst/>
                <a:latin typeface="72"/>
              </a:rPr>
              <a:t>Content Change</a:t>
            </a:r>
            <a:r>
              <a:rPr lang="en-US" b="0" i="0" dirty="0">
                <a:solidFill>
                  <a:srgbClr val="333333"/>
                </a:solidFill>
                <a:effectLst/>
                <a:latin typeface="72"/>
              </a:rPr>
              <a:t>: Monitors changes in the file length/modification timestamp to determine if the write operation on the file is complete and the file is ready to be read</a:t>
            </a:r>
            <a:endParaRPr lang="en-US" dirty="0">
              <a:solidFill>
                <a:srgbClr val="333333"/>
              </a:solidFill>
              <a:latin typeface="72"/>
            </a:endParaRPr>
          </a:p>
          <a:p>
            <a:r>
              <a:rPr lang="en-US" b="1" i="0" dirty="0">
                <a:solidFill>
                  <a:srgbClr val="333333"/>
                </a:solidFill>
                <a:effectLst/>
                <a:latin typeface="72"/>
              </a:rPr>
              <a:t>Done File Expected </a:t>
            </a:r>
            <a:r>
              <a:rPr lang="en-US" b="0" i="0" dirty="0">
                <a:solidFill>
                  <a:srgbClr val="333333"/>
                </a:solidFill>
                <a:effectLst/>
                <a:latin typeface="72"/>
              </a:rPr>
              <a:t>: Uses a specific file to signal that the file to be processed is ready for consumption.</a:t>
            </a:r>
          </a:p>
          <a:p>
            <a:r>
              <a:rPr lang="en-US" dirty="0">
                <a:solidFill>
                  <a:srgbClr val="333333"/>
                </a:solidFill>
                <a:latin typeface="72"/>
              </a:rPr>
              <a:t>Max. Messages per </a:t>
            </a:r>
            <a:r>
              <a:rPr lang="en-US" dirty="0" err="1">
                <a:solidFill>
                  <a:srgbClr val="333333"/>
                </a:solidFill>
                <a:latin typeface="72"/>
              </a:rPr>
              <a:t>Poll:</a:t>
            </a:r>
            <a:r>
              <a:rPr lang="en-US" b="0" i="0" dirty="0" err="1">
                <a:solidFill>
                  <a:srgbClr val="333333"/>
                </a:solidFill>
                <a:effectLst/>
                <a:latin typeface="72"/>
              </a:rPr>
              <a:t>Maximum</a:t>
            </a:r>
            <a:r>
              <a:rPr lang="en-US" b="0" i="0" dirty="0">
                <a:solidFill>
                  <a:srgbClr val="333333"/>
                </a:solidFill>
                <a:effectLst/>
                <a:latin typeface="72"/>
              </a:rPr>
              <a:t> number of messages to gather in each poll. Consider how long it will take to process this number of messages, and make sure that you set a higher value for </a:t>
            </a:r>
            <a:r>
              <a:rPr lang="en-US" b="1" i="0" dirty="0">
                <a:solidFill>
                  <a:srgbClr val="333333"/>
                </a:solidFill>
                <a:effectLst/>
                <a:latin typeface="72"/>
              </a:rPr>
              <a:t>Lock Timeout (in min)</a:t>
            </a:r>
            <a:r>
              <a:rPr lang="en-US" b="0" i="0" dirty="0">
                <a:solidFill>
                  <a:srgbClr val="333333"/>
                </a:solidFill>
                <a:effectLst/>
                <a:latin typeface="72"/>
              </a:rPr>
              <a:t>. The messages are picked up sequentially.</a:t>
            </a:r>
          </a:p>
          <a:p>
            <a:endParaRPr lang="en-IN" dirty="0"/>
          </a:p>
        </p:txBody>
      </p:sp>
    </p:spTree>
    <p:extLst>
      <p:ext uri="{BB962C8B-B14F-4D97-AF65-F5344CB8AC3E}">
        <p14:creationId xmlns:p14="http://schemas.microsoft.com/office/powerpoint/2010/main" val="4009325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A4C6-59AA-8898-6970-304BD3D566ED}"/>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041719AF-30AA-6FBC-1BE9-D95C289F36BF}"/>
              </a:ext>
            </a:extLst>
          </p:cNvPr>
          <p:cNvSpPr>
            <a:spLocks noGrp="1"/>
          </p:cNvSpPr>
          <p:nvPr>
            <p:ph idx="1"/>
          </p:nvPr>
        </p:nvSpPr>
        <p:spPr/>
        <p:txBody>
          <a:bodyPr/>
          <a:lstStyle/>
          <a:p>
            <a:r>
              <a:rPr lang="en-IN" dirty="0" err="1"/>
              <a:t>Idoc</a:t>
            </a:r>
            <a:r>
              <a:rPr lang="en-IN" dirty="0"/>
              <a:t> adapter</a:t>
            </a:r>
          </a:p>
          <a:p>
            <a:r>
              <a:rPr lang="en-IN" dirty="0"/>
              <a:t>SFTP Adapter</a:t>
            </a:r>
          </a:p>
          <a:p>
            <a:r>
              <a:rPr lang="en-IN" dirty="0"/>
              <a:t>Number Range</a:t>
            </a:r>
          </a:p>
          <a:p>
            <a:r>
              <a:rPr lang="en-IN" dirty="0"/>
              <a:t>JMS Adapter</a:t>
            </a:r>
          </a:p>
          <a:p>
            <a:r>
              <a:rPr lang="en-IN" dirty="0"/>
              <a:t>Ariba Adapter</a:t>
            </a:r>
          </a:p>
          <a:p>
            <a:r>
              <a:rPr lang="en-IN" dirty="0"/>
              <a:t>Groovy script</a:t>
            </a:r>
          </a:p>
          <a:p>
            <a:r>
              <a:rPr lang="en-IN" dirty="0"/>
              <a:t>Encoder and Decoder</a:t>
            </a:r>
          </a:p>
          <a:p>
            <a:endParaRPr lang="en-IN" dirty="0"/>
          </a:p>
        </p:txBody>
      </p:sp>
    </p:spTree>
    <p:extLst>
      <p:ext uri="{BB962C8B-B14F-4D97-AF65-F5344CB8AC3E}">
        <p14:creationId xmlns:p14="http://schemas.microsoft.com/office/powerpoint/2010/main" val="259888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1E5E-00B9-4FCD-95F4-4FCB2D72B255}"/>
              </a:ext>
            </a:extLst>
          </p:cNvPr>
          <p:cNvSpPr>
            <a:spLocks noGrp="1"/>
          </p:cNvSpPr>
          <p:nvPr>
            <p:ph type="title"/>
          </p:nvPr>
        </p:nvSpPr>
        <p:spPr/>
        <p:txBody>
          <a:bodyPr/>
          <a:lstStyle/>
          <a:p>
            <a:r>
              <a:rPr lang="en-IN" dirty="0"/>
              <a:t>SFTP Receiver adapter</a:t>
            </a:r>
          </a:p>
        </p:txBody>
      </p:sp>
      <p:sp>
        <p:nvSpPr>
          <p:cNvPr id="3" name="Content Placeholder 2">
            <a:extLst>
              <a:ext uri="{FF2B5EF4-FFF2-40B4-BE49-F238E27FC236}">
                <a16:creationId xmlns:a16="http://schemas.microsoft.com/office/drawing/2014/main" id="{7A84589E-55A7-44C3-B1D9-D7D9A5F1DE2C}"/>
              </a:ext>
            </a:extLst>
          </p:cNvPr>
          <p:cNvSpPr>
            <a:spLocks noGrp="1"/>
          </p:cNvSpPr>
          <p:nvPr>
            <p:ph idx="1"/>
          </p:nvPr>
        </p:nvSpPr>
        <p:spPr/>
        <p:txBody>
          <a:bodyPr/>
          <a:lstStyle/>
          <a:p>
            <a:endParaRPr lang="en-IN" dirty="0"/>
          </a:p>
          <a:p>
            <a:r>
              <a:rPr lang="en-US" b="0" i="0" dirty="0">
                <a:solidFill>
                  <a:srgbClr val="333333"/>
                </a:solidFill>
                <a:effectLst/>
                <a:latin typeface="72"/>
              </a:rPr>
              <a:t>The SFTP receiver adapter connects an SAP Cloud Integration tenant to a remote system using the SSH File Transfer protocol to write files to the system. SSH File Transfer protocol is also referred to as Secure File Transfer protocol (or SFTP).</a:t>
            </a:r>
          </a:p>
          <a:p>
            <a:endParaRPr lang="en-IN" dirty="0"/>
          </a:p>
        </p:txBody>
      </p:sp>
    </p:spTree>
    <p:extLst>
      <p:ext uri="{BB962C8B-B14F-4D97-AF65-F5344CB8AC3E}">
        <p14:creationId xmlns:p14="http://schemas.microsoft.com/office/powerpoint/2010/main" val="3001362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B92B-7221-4F38-99F1-0A280CACF956}"/>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C8374052-8FE0-4A77-800A-484807BD9A38}"/>
              </a:ext>
            </a:extLst>
          </p:cNvPr>
          <p:cNvSpPr>
            <a:spLocks noGrp="1"/>
          </p:cNvSpPr>
          <p:nvPr>
            <p:ph idx="1"/>
          </p:nvPr>
        </p:nvSpPr>
        <p:spPr>
          <a:xfrm>
            <a:off x="643468" y="2638044"/>
            <a:ext cx="3363973" cy="3415621"/>
          </a:xfrm>
        </p:spPr>
        <p:txBody>
          <a:bodyPr>
            <a:normAutofit/>
          </a:bodyPr>
          <a:lstStyle/>
          <a:p>
            <a:pPr>
              <a:lnSpc>
                <a:spcPct val="90000"/>
              </a:lnSpc>
            </a:pPr>
            <a:r>
              <a:rPr lang="en-US" sz="1467" b="1">
                <a:solidFill>
                  <a:schemeClr val="bg1"/>
                </a:solidFill>
                <a:latin typeface="72"/>
              </a:rPr>
              <a:t>How the Receiver SFTP Adapter Works</a:t>
            </a:r>
          </a:p>
          <a:p>
            <a:pPr>
              <a:lnSpc>
                <a:spcPct val="90000"/>
              </a:lnSpc>
            </a:pPr>
            <a:r>
              <a:rPr lang="en-US" sz="1467">
                <a:solidFill>
                  <a:schemeClr val="bg1"/>
                </a:solidFill>
                <a:latin typeface="72"/>
              </a:rPr>
              <a:t>If you have configured a </a:t>
            </a:r>
            <a:r>
              <a:rPr lang="en-US" sz="1467" b="1">
                <a:solidFill>
                  <a:schemeClr val="bg1"/>
                </a:solidFill>
                <a:latin typeface="72"/>
              </a:rPr>
              <a:t>receiver</a:t>
            </a:r>
            <a:r>
              <a:rPr lang="en-US" sz="1467">
                <a:solidFill>
                  <a:schemeClr val="bg1"/>
                </a:solidFill>
                <a:latin typeface="72"/>
              </a:rPr>
              <a:t> SFTP adapter, message processing is performed as follows at runtime: The tenant sends a request to an SFTP server (think of this as the receiver system), and the data flow is in the same direction, from the tenant to the SFTP server. In other words, the tenant writes files to the SFTP server (from where the communication partner can read them).</a:t>
            </a:r>
          </a:p>
          <a:p>
            <a:pPr>
              <a:lnSpc>
                <a:spcPct val="90000"/>
              </a:lnSpc>
            </a:pPr>
            <a:endParaRPr lang="en-IN" sz="1467">
              <a:solidFill>
                <a:schemeClr val="bg1"/>
              </a:solidFill>
            </a:endParaRPr>
          </a:p>
        </p:txBody>
      </p:sp>
      <p:pic>
        <p:nvPicPr>
          <p:cNvPr id="18434" name="Picture 2">
            <a:extLst>
              <a:ext uri="{FF2B5EF4-FFF2-40B4-BE49-F238E27FC236}">
                <a16:creationId xmlns:a16="http://schemas.microsoft.com/office/drawing/2014/main" id="{EC2C81F0-22EC-4575-B326-40FD149A39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1697549"/>
            <a:ext cx="6250769" cy="330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52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78D6-9ED1-4A90-9A77-816F8555FB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4C5393-CE3C-4A94-BE6D-B9FF92B02BAA}"/>
              </a:ext>
            </a:extLst>
          </p:cNvPr>
          <p:cNvSpPr>
            <a:spLocks noGrp="1"/>
          </p:cNvSpPr>
          <p:nvPr>
            <p:ph idx="1"/>
          </p:nvPr>
        </p:nvSpPr>
        <p:spPr/>
        <p:txBody>
          <a:bodyPr>
            <a:normAutofit fontScale="55000" lnSpcReduction="20000"/>
          </a:bodyPr>
          <a:lstStyle/>
          <a:p>
            <a:pPr algn="l"/>
            <a:r>
              <a:rPr lang="en-US" b="0" i="0" dirty="0">
                <a:solidFill>
                  <a:srgbClr val="333333"/>
                </a:solidFill>
                <a:effectLst/>
                <a:latin typeface="72"/>
              </a:rPr>
              <a:t>SFTP Receiver Adapter: Tenant writes file to SFTP server</a:t>
            </a:r>
          </a:p>
          <a:p>
            <a:r>
              <a:rPr lang="en-US" dirty="0"/>
              <a:t>Parameters: </a:t>
            </a:r>
          </a:p>
          <a:p>
            <a:r>
              <a:rPr lang="en-IN" b="1" i="0" dirty="0">
                <a:solidFill>
                  <a:srgbClr val="333333"/>
                </a:solidFill>
                <a:effectLst/>
                <a:latin typeface="72"/>
              </a:rPr>
              <a:t>Directory</a:t>
            </a:r>
            <a:r>
              <a:rPr lang="en-US" b="1" i="0" dirty="0">
                <a:solidFill>
                  <a:srgbClr val="333333"/>
                </a:solidFill>
                <a:effectLst/>
                <a:latin typeface="72"/>
              </a:rPr>
              <a:t>-</a:t>
            </a:r>
            <a:r>
              <a:rPr lang="en-US" b="0" i="0" dirty="0">
                <a:solidFill>
                  <a:srgbClr val="333333"/>
                </a:solidFill>
                <a:effectLst/>
                <a:latin typeface="72"/>
              </a:rPr>
              <a:t>Use the relative path to write the file to a directory.</a:t>
            </a:r>
          </a:p>
          <a:p>
            <a:pPr algn="l"/>
            <a:r>
              <a:rPr lang="en-US" dirty="0">
                <a:solidFill>
                  <a:srgbClr val="333333"/>
                </a:solidFill>
                <a:latin typeface="72"/>
              </a:rPr>
              <a:t>Filename-</a:t>
            </a:r>
            <a:r>
              <a:rPr lang="en-US" b="0" i="0" dirty="0">
                <a:solidFill>
                  <a:srgbClr val="333333"/>
                </a:solidFill>
                <a:effectLst/>
                <a:latin typeface="72"/>
              </a:rPr>
              <a:t>Name of the file to be written.</a:t>
            </a:r>
          </a:p>
          <a:p>
            <a:r>
              <a:rPr lang="en-IN" b="1" i="0" dirty="0">
                <a:solidFill>
                  <a:srgbClr val="333333"/>
                </a:solidFill>
                <a:effectLst/>
                <a:latin typeface="72"/>
              </a:rPr>
              <a:t>Append Timestamp-</a:t>
            </a:r>
            <a:r>
              <a:rPr lang="en-US" b="0" i="0" dirty="0">
                <a:solidFill>
                  <a:srgbClr val="333333"/>
                </a:solidFill>
                <a:effectLst/>
                <a:latin typeface="72"/>
              </a:rPr>
              <a:t>Appends a timestamp at the end of the file name.</a:t>
            </a:r>
          </a:p>
          <a:p>
            <a:r>
              <a:rPr lang="en-IN" b="1" i="0" dirty="0">
                <a:solidFill>
                  <a:srgbClr val="333333"/>
                </a:solidFill>
                <a:effectLst/>
                <a:latin typeface="72"/>
              </a:rPr>
              <a:t>Address-</a:t>
            </a:r>
            <a:r>
              <a:rPr lang="en-US" b="1" i="0" dirty="0">
                <a:solidFill>
                  <a:srgbClr val="333333"/>
                </a:solidFill>
                <a:effectLst/>
                <a:latin typeface="72"/>
              </a:rPr>
              <a:t>Host name or IP address of the SFTP server and an optional port, for example, my.host.org:22.</a:t>
            </a:r>
          </a:p>
          <a:p>
            <a:pPr algn="l"/>
            <a:r>
              <a:rPr lang="en-IN" b="1" i="0" dirty="0">
                <a:solidFill>
                  <a:srgbClr val="333333"/>
                </a:solidFill>
                <a:effectLst/>
                <a:latin typeface="72"/>
              </a:rPr>
              <a:t>Location ID-</a:t>
            </a:r>
            <a:r>
              <a:rPr lang="en-US" b="0" i="0" dirty="0">
                <a:solidFill>
                  <a:srgbClr val="333333"/>
                </a:solidFill>
                <a:effectLst/>
                <a:latin typeface="72"/>
              </a:rPr>
              <a:t>To connect to an SAP Cloud Connector instance associated with your account, enter the location ID that you defined for this instance in the destination configuration on the cloud side.</a:t>
            </a:r>
            <a:endParaRPr lang="en-IN" b="0" i="0" dirty="0">
              <a:solidFill>
                <a:srgbClr val="333333"/>
              </a:solidFill>
              <a:effectLst/>
              <a:latin typeface="72"/>
            </a:endParaRPr>
          </a:p>
          <a:p>
            <a:br>
              <a:rPr lang="en-IN" dirty="0"/>
            </a:br>
            <a:r>
              <a:rPr lang="en-IN" b="1" i="0" dirty="0">
                <a:solidFill>
                  <a:srgbClr val="333333"/>
                </a:solidFill>
                <a:effectLst/>
                <a:latin typeface="72"/>
              </a:rPr>
              <a:t>Authentication-</a:t>
            </a:r>
            <a:r>
              <a:rPr lang="en-US" b="0" i="0" dirty="0">
                <a:solidFill>
                  <a:srgbClr val="333333"/>
                </a:solidFill>
                <a:effectLst/>
                <a:latin typeface="72"/>
              </a:rPr>
              <a:t>Authentication option for the connection to the SFTP server.</a:t>
            </a:r>
            <a:endParaRPr lang="en-IN" b="1" i="0" dirty="0">
              <a:solidFill>
                <a:srgbClr val="333333"/>
              </a:solidFill>
              <a:effectLst/>
              <a:latin typeface="72"/>
            </a:endParaRPr>
          </a:p>
          <a:p>
            <a:pPr algn="l"/>
            <a:r>
              <a:rPr lang="en-IN" b="1" i="0" dirty="0">
                <a:solidFill>
                  <a:srgbClr val="333333"/>
                </a:solidFill>
                <a:effectLst/>
                <a:latin typeface="72"/>
              </a:rPr>
              <a:t>Credential Name-</a:t>
            </a:r>
            <a:r>
              <a:rPr lang="en-US" b="0" i="0" dirty="0">
                <a:solidFill>
                  <a:srgbClr val="333333"/>
                </a:solidFill>
                <a:effectLst/>
                <a:latin typeface="72"/>
              </a:rPr>
              <a:t>Name of the </a:t>
            </a:r>
            <a:r>
              <a:rPr lang="en-US" b="1" i="0" dirty="0">
                <a:solidFill>
                  <a:srgbClr val="333333"/>
                </a:solidFill>
                <a:effectLst/>
                <a:latin typeface="72"/>
              </a:rPr>
              <a:t>User Credential</a:t>
            </a:r>
            <a:r>
              <a:rPr lang="en-US" b="0" i="0" dirty="0">
                <a:solidFill>
                  <a:srgbClr val="333333"/>
                </a:solidFill>
                <a:effectLst/>
                <a:latin typeface="72"/>
              </a:rPr>
              <a:t> artifact that contains the user name and password.</a:t>
            </a:r>
            <a:endParaRPr lang="en-IN" b="0" i="0" dirty="0">
              <a:solidFill>
                <a:srgbClr val="333333"/>
              </a:solidFill>
              <a:effectLst/>
              <a:latin typeface="72"/>
            </a:endParaRPr>
          </a:p>
          <a:p>
            <a:br>
              <a:rPr lang="en-IN" dirty="0"/>
            </a:br>
            <a:endParaRPr lang="en-US" b="0" i="0" dirty="0">
              <a:solidFill>
                <a:srgbClr val="333333"/>
              </a:solidFill>
              <a:effectLst/>
              <a:latin typeface="72"/>
            </a:endParaRPr>
          </a:p>
          <a:p>
            <a:endParaRPr lang="en-US" dirty="0"/>
          </a:p>
          <a:p>
            <a:br>
              <a:rPr lang="en-US" dirty="0"/>
            </a:br>
            <a:endParaRPr lang="en-IN" dirty="0"/>
          </a:p>
        </p:txBody>
      </p:sp>
    </p:spTree>
    <p:extLst>
      <p:ext uri="{BB962C8B-B14F-4D97-AF65-F5344CB8AC3E}">
        <p14:creationId xmlns:p14="http://schemas.microsoft.com/office/powerpoint/2010/main" val="2649898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3E6E-D678-4267-95A1-5BC6184907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9EFD61-69D1-4EF0-B687-48648926F5FC}"/>
              </a:ext>
            </a:extLst>
          </p:cNvPr>
          <p:cNvSpPr>
            <a:spLocks noGrp="1"/>
          </p:cNvSpPr>
          <p:nvPr>
            <p:ph idx="1"/>
          </p:nvPr>
        </p:nvSpPr>
        <p:spPr/>
        <p:txBody>
          <a:bodyPr>
            <a:normAutofit fontScale="55000" lnSpcReduction="20000"/>
          </a:bodyPr>
          <a:lstStyle/>
          <a:p>
            <a:r>
              <a:rPr lang="en-IN" b="1" i="0" dirty="0">
                <a:solidFill>
                  <a:srgbClr val="333333"/>
                </a:solidFill>
                <a:effectLst/>
                <a:latin typeface="72"/>
              </a:rPr>
              <a:t>Create Directories-</a:t>
            </a:r>
            <a:r>
              <a:rPr lang="en-US" b="0" i="0" dirty="0">
                <a:solidFill>
                  <a:srgbClr val="333333"/>
                </a:solidFill>
                <a:effectLst/>
                <a:latin typeface="72"/>
              </a:rPr>
              <a:t>If selected, creates missing directory levels as provided in the file's pathname (selected by default).</a:t>
            </a:r>
          </a:p>
          <a:p>
            <a:r>
              <a:rPr lang="en-US" b="0" i="0" dirty="0">
                <a:solidFill>
                  <a:srgbClr val="333333"/>
                </a:solidFill>
                <a:effectLst/>
                <a:latin typeface="72"/>
              </a:rPr>
              <a:t>Flatten File Names-Flatten the file path by removing the directory levels so that only the file names are considered and they are written under a single directory.</a:t>
            </a:r>
          </a:p>
          <a:p>
            <a:pPr algn="l">
              <a:buFont typeface="Arial" panose="020B0604020202020204" pitchFamily="34" charset="0"/>
              <a:buChar char="•"/>
            </a:pPr>
            <a:r>
              <a:rPr lang="en-IN" b="1" i="0" dirty="0">
                <a:solidFill>
                  <a:srgbClr val="333333"/>
                </a:solidFill>
                <a:effectLst/>
                <a:latin typeface="72"/>
              </a:rPr>
              <a:t>Handling for Existing Files</a:t>
            </a:r>
            <a:r>
              <a:rPr lang="en-US" dirty="0">
                <a:solidFill>
                  <a:srgbClr val="333333"/>
                </a:solidFill>
                <a:latin typeface="72"/>
              </a:rPr>
              <a:t>-</a:t>
            </a:r>
          </a:p>
          <a:p>
            <a:pPr algn="l">
              <a:buFont typeface="Arial" panose="020B0604020202020204" pitchFamily="34" charset="0"/>
              <a:buChar char="•"/>
            </a:pPr>
            <a:r>
              <a:rPr lang="en-US" b="1" i="0" dirty="0">
                <a:solidFill>
                  <a:srgbClr val="333333"/>
                </a:solidFill>
                <a:effectLst/>
                <a:latin typeface="72"/>
              </a:rPr>
              <a:t>Append</a:t>
            </a:r>
            <a:r>
              <a:rPr lang="en-US" b="0" i="0" dirty="0">
                <a:solidFill>
                  <a:srgbClr val="333333"/>
                </a:solidFill>
                <a:effectLst/>
                <a:latin typeface="72"/>
              </a:rPr>
              <a:t>: Adds the new file content to the end of the existing one.</a:t>
            </a:r>
          </a:p>
          <a:p>
            <a:pPr algn="l">
              <a:buFont typeface="Arial" panose="020B0604020202020204" pitchFamily="34" charset="0"/>
              <a:buChar char="•"/>
            </a:pPr>
            <a:r>
              <a:rPr lang="en-US" b="1" i="0" dirty="0">
                <a:solidFill>
                  <a:srgbClr val="333333"/>
                </a:solidFill>
                <a:effectLst/>
                <a:latin typeface="72"/>
              </a:rPr>
              <a:t>Fail</a:t>
            </a:r>
            <a:r>
              <a:rPr lang="en-US" b="0" i="0" dirty="0">
                <a:solidFill>
                  <a:srgbClr val="333333"/>
                </a:solidFill>
                <a:effectLst/>
                <a:latin typeface="72"/>
              </a:rPr>
              <a:t>: System raises a failure (without any further action).</a:t>
            </a:r>
          </a:p>
          <a:p>
            <a:pPr algn="l">
              <a:buFont typeface="Arial" panose="020B0604020202020204" pitchFamily="34" charset="0"/>
              <a:buChar char="•"/>
            </a:pPr>
            <a:r>
              <a:rPr lang="en-US" b="1" i="0" dirty="0">
                <a:solidFill>
                  <a:srgbClr val="333333"/>
                </a:solidFill>
                <a:effectLst/>
                <a:latin typeface="72"/>
              </a:rPr>
              <a:t>Ignore</a:t>
            </a:r>
            <a:r>
              <a:rPr lang="en-US" b="0" i="0" dirty="0">
                <a:solidFill>
                  <a:srgbClr val="333333"/>
                </a:solidFill>
                <a:effectLst/>
                <a:latin typeface="72"/>
              </a:rPr>
              <a:t>: System does not execute any further action.</a:t>
            </a:r>
          </a:p>
          <a:p>
            <a:pPr algn="l">
              <a:buFont typeface="Arial" panose="020B0604020202020204" pitchFamily="34" charset="0"/>
              <a:buChar char="•"/>
            </a:pPr>
            <a:r>
              <a:rPr lang="en-US" b="1" i="0" dirty="0">
                <a:solidFill>
                  <a:srgbClr val="333333"/>
                </a:solidFill>
                <a:effectLst/>
                <a:latin typeface="72"/>
              </a:rPr>
              <a:t>Override</a:t>
            </a:r>
            <a:r>
              <a:rPr lang="en-US" b="0" i="0" dirty="0">
                <a:solidFill>
                  <a:srgbClr val="333333"/>
                </a:solidFill>
                <a:effectLst/>
                <a:latin typeface="72"/>
              </a:rPr>
              <a:t>: Replaces existing file content with the new one.</a:t>
            </a:r>
          </a:p>
          <a:p>
            <a:pPr algn="l">
              <a:buFont typeface="Arial" panose="020B0604020202020204" pitchFamily="34" charset="0"/>
              <a:buChar char="•"/>
            </a:pPr>
            <a:r>
              <a:rPr lang="en-IN" b="1" i="0" dirty="0">
                <a:solidFill>
                  <a:srgbClr val="333333"/>
                </a:solidFill>
                <a:effectLst/>
                <a:latin typeface="72"/>
              </a:rPr>
              <a:t>Use Temporary File-</a:t>
            </a:r>
            <a:r>
              <a:rPr lang="en-US" b="0" i="0" dirty="0">
                <a:solidFill>
                  <a:srgbClr val="333333"/>
                </a:solidFill>
                <a:effectLst/>
                <a:latin typeface="72"/>
              </a:rPr>
              <a:t>If selected, files are stored temporarily with a temporary file name before being converted to the target file name (as specified in the adapter).</a:t>
            </a:r>
          </a:p>
          <a:p>
            <a:pPr algn="l">
              <a:buFont typeface="Arial" panose="020B0604020202020204" pitchFamily="34" charset="0"/>
              <a:buChar char="•"/>
            </a:pPr>
            <a:r>
              <a:rPr lang="en-US" b="0" i="0" dirty="0">
                <a:solidFill>
                  <a:srgbClr val="333333"/>
                </a:solidFill>
                <a:effectLst/>
                <a:latin typeface="72"/>
              </a:rPr>
              <a:t>Even with a timestamp appended to the file name, there is a chance that files are overwritten accidentally when a large number of files is created in a short time period (nearly at the same time). Using temporary files with unique file names is an option to prevent the system from overwriting files.</a:t>
            </a:r>
          </a:p>
          <a:p>
            <a:pPr algn="l"/>
            <a:r>
              <a:rPr lang="en-IN" b="1" i="0" dirty="0">
                <a:solidFill>
                  <a:srgbClr val="333333"/>
                </a:solidFill>
                <a:effectLst/>
                <a:latin typeface="72"/>
              </a:rPr>
              <a:t>Temporary File Name-</a:t>
            </a:r>
            <a:r>
              <a:rPr lang="en-US" b="0" i="0" dirty="0">
                <a:solidFill>
                  <a:srgbClr val="333333"/>
                </a:solidFill>
                <a:effectLst/>
                <a:latin typeface="72"/>
              </a:rPr>
              <a:t>Enter a unique temporary file name.</a:t>
            </a:r>
          </a:p>
          <a:p>
            <a:br>
              <a:rPr lang="en-US" dirty="0"/>
            </a:br>
            <a:endParaRPr lang="en-US" b="0" i="0" dirty="0">
              <a:solidFill>
                <a:srgbClr val="333333"/>
              </a:solidFill>
              <a:effectLst/>
              <a:latin typeface="72"/>
            </a:endParaRPr>
          </a:p>
          <a:p>
            <a:endParaRPr lang="en-US" b="0" i="0" dirty="0">
              <a:solidFill>
                <a:srgbClr val="333333"/>
              </a:solidFill>
              <a:effectLst/>
              <a:latin typeface="72"/>
            </a:endParaRPr>
          </a:p>
          <a:p>
            <a:endParaRPr lang="en-US" b="0" i="0" dirty="0">
              <a:solidFill>
                <a:srgbClr val="333333"/>
              </a:solidFill>
              <a:effectLst/>
              <a:latin typeface="72"/>
            </a:endParaRPr>
          </a:p>
          <a:p>
            <a:endParaRPr lang="en-US" b="0" i="0" dirty="0">
              <a:solidFill>
                <a:srgbClr val="333333"/>
              </a:solidFill>
              <a:effectLst/>
              <a:latin typeface="72"/>
            </a:endParaRPr>
          </a:p>
          <a:p>
            <a:endParaRPr lang="en-IN" dirty="0"/>
          </a:p>
        </p:txBody>
      </p:sp>
    </p:spTree>
    <p:extLst>
      <p:ext uri="{BB962C8B-B14F-4D97-AF65-F5344CB8AC3E}">
        <p14:creationId xmlns:p14="http://schemas.microsoft.com/office/powerpoint/2010/main" val="2519543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4E37-1F93-4746-B8FF-A24345B490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36D1FB-B3DD-4F05-A2CE-8CE2BB364311}"/>
              </a:ext>
            </a:extLst>
          </p:cNvPr>
          <p:cNvSpPr>
            <a:spLocks noGrp="1"/>
          </p:cNvSpPr>
          <p:nvPr>
            <p:ph idx="1"/>
          </p:nvPr>
        </p:nvSpPr>
        <p:spPr/>
        <p:txBody>
          <a:bodyPr/>
          <a:lstStyle/>
          <a:p>
            <a:pPr algn="l"/>
            <a:r>
              <a:rPr lang="en-US" b="0" i="0" dirty="0">
                <a:solidFill>
                  <a:srgbClr val="444444"/>
                </a:solidFill>
                <a:effectLst/>
                <a:latin typeface="BentonSansRegular"/>
              </a:rPr>
              <a:t>To connect with SFTP sever we have 2 option</a:t>
            </a:r>
          </a:p>
          <a:p>
            <a:pPr algn="l">
              <a:buFont typeface="+mj-lt"/>
              <a:buAutoNum type="arabicPeriod"/>
            </a:pPr>
            <a:r>
              <a:rPr lang="en-US" b="0" i="0" dirty="0">
                <a:solidFill>
                  <a:srgbClr val="3C3C3C"/>
                </a:solidFill>
                <a:effectLst/>
                <a:latin typeface="BentonSansRegular"/>
              </a:rPr>
              <a:t>CPI to SFTP via Cloud connector</a:t>
            </a:r>
          </a:p>
          <a:p>
            <a:pPr algn="l">
              <a:buFont typeface="+mj-lt"/>
              <a:buAutoNum type="arabicPeriod"/>
            </a:pPr>
            <a:r>
              <a:rPr lang="en-US" b="0" i="0" dirty="0">
                <a:solidFill>
                  <a:srgbClr val="3C3C3C"/>
                </a:solidFill>
                <a:effectLst/>
                <a:latin typeface="BentonSansRegular"/>
              </a:rPr>
              <a:t>CPI to SFTP via internet.</a:t>
            </a:r>
          </a:p>
          <a:p>
            <a:pPr algn="l"/>
            <a:r>
              <a:rPr lang="en-US" b="0" i="0" dirty="0">
                <a:solidFill>
                  <a:srgbClr val="444444"/>
                </a:solidFill>
                <a:effectLst/>
                <a:latin typeface="BentonSansRegular"/>
              </a:rPr>
              <a:t>If you are connecting via cloud connector, we need whitelist cloud connector IP. In case without cloud connector we need whitelist the CPI tenant Public IP range.</a:t>
            </a:r>
          </a:p>
          <a:p>
            <a:pPr algn="l"/>
            <a:r>
              <a:rPr lang="en-US" b="0" i="0" dirty="0">
                <a:solidFill>
                  <a:srgbClr val="444444"/>
                </a:solidFill>
                <a:effectLst/>
                <a:latin typeface="BentonSansRegular"/>
              </a:rPr>
              <a:t>If you are connecting via cloud connector adapter we need to provide location ID and proxy should be On-premise</a:t>
            </a:r>
          </a:p>
          <a:p>
            <a:endParaRPr lang="en-IN" dirty="0"/>
          </a:p>
        </p:txBody>
      </p:sp>
    </p:spTree>
    <p:extLst>
      <p:ext uri="{BB962C8B-B14F-4D97-AF65-F5344CB8AC3E}">
        <p14:creationId xmlns:p14="http://schemas.microsoft.com/office/powerpoint/2010/main" val="570913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212F-59A6-409A-9DED-B74EC92508AC}"/>
              </a:ext>
            </a:extLst>
          </p:cNvPr>
          <p:cNvSpPr>
            <a:spLocks noGrp="1"/>
          </p:cNvSpPr>
          <p:nvPr>
            <p:ph type="title"/>
          </p:nvPr>
        </p:nvSpPr>
        <p:spPr>
          <a:xfrm>
            <a:off x="804672" y="964692"/>
            <a:ext cx="3066936" cy="1188720"/>
          </a:xfrm>
        </p:spPr>
        <p:txBody>
          <a:bodyPr>
            <a:normAutofit/>
          </a:bodyPr>
          <a:lstStyle/>
          <a:p>
            <a:r>
              <a:rPr lang="en-IN" dirty="0"/>
              <a:t>SFTP</a:t>
            </a:r>
          </a:p>
        </p:txBody>
      </p:sp>
      <p:sp>
        <p:nvSpPr>
          <p:cNvPr id="3" name="Content Placeholder 2">
            <a:extLst>
              <a:ext uri="{FF2B5EF4-FFF2-40B4-BE49-F238E27FC236}">
                <a16:creationId xmlns:a16="http://schemas.microsoft.com/office/drawing/2014/main" id="{55E16BB0-F8FA-44A1-AD43-FBE6B9EF92B1}"/>
              </a:ext>
            </a:extLst>
          </p:cNvPr>
          <p:cNvSpPr>
            <a:spLocks noGrp="1"/>
          </p:cNvSpPr>
          <p:nvPr>
            <p:ph idx="1"/>
          </p:nvPr>
        </p:nvSpPr>
        <p:spPr>
          <a:xfrm>
            <a:off x="803245" y="2638044"/>
            <a:ext cx="3063764" cy="3263205"/>
          </a:xfrm>
        </p:spPr>
        <p:txBody>
          <a:bodyPr>
            <a:normAutofit/>
          </a:bodyPr>
          <a:lstStyle/>
          <a:p>
            <a:pPr>
              <a:lnSpc>
                <a:spcPct val="90000"/>
              </a:lnSpc>
            </a:pPr>
            <a:r>
              <a:rPr lang="en-IN" sz="1067" b="1">
                <a:latin typeface="BentonSansRegular"/>
              </a:rPr>
              <a:t>Cloud Connector Configuration</a:t>
            </a:r>
            <a:endParaRPr lang="en-IN" sz="1067">
              <a:latin typeface="BentonSansRegular"/>
            </a:endParaRPr>
          </a:p>
          <a:p>
            <a:pPr>
              <a:lnSpc>
                <a:spcPct val="90000"/>
              </a:lnSpc>
            </a:pPr>
            <a:r>
              <a:rPr lang="en-IN" sz="1067">
                <a:latin typeface="BentonSansRegular"/>
              </a:rPr>
              <a:t>Here backend system SAP HANA system to access AL11</a:t>
            </a:r>
          </a:p>
          <a:p>
            <a:pPr>
              <a:lnSpc>
                <a:spcPct val="90000"/>
              </a:lnSpc>
            </a:pPr>
            <a:r>
              <a:rPr lang="en-IN" sz="1067">
                <a:latin typeface="BentonSansRegular"/>
              </a:rPr>
              <a:t>Back end type: SAP HANA</a:t>
            </a:r>
          </a:p>
          <a:p>
            <a:pPr>
              <a:lnSpc>
                <a:spcPct val="90000"/>
              </a:lnSpc>
            </a:pPr>
            <a:r>
              <a:rPr lang="en-IN" sz="1067">
                <a:latin typeface="BentonSansRegular"/>
              </a:rPr>
              <a:t>Protocol: TCP</a:t>
            </a:r>
          </a:p>
          <a:p>
            <a:pPr>
              <a:lnSpc>
                <a:spcPct val="90000"/>
              </a:lnSpc>
            </a:pPr>
            <a:r>
              <a:rPr lang="en-IN" sz="1067">
                <a:latin typeface="BentonSansRegular"/>
              </a:rPr>
              <a:t>Virtual host: any dummy </a:t>
            </a:r>
            <a:r>
              <a:rPr lang="en-IN" sz="1067" err="1">
                <a:latin typeface="BentonSansRegular"/>
              </a:rPr>
              <a:t>ip</a:t>
            </a:r>
            <a:r>
              <a:rPr lang="en-IN" sz="1067">
                <a:latin typeface="BentonSansRegular"/>
              </a:rPr>
              <a:t> address which same need to use at CPI and Cloud connector</a:t>
            </a:r>
          </a:p>
          <a:p>
            <a:pPr>
              <a:lnSpc>
                <a:spcPct val="90000"/>
              </a:lnSpc>
            </a:pPr>
            <a:r>
              <a:rPr lang="en-IN" sz="1067">
                <a:latin typeface="BentonSansRegular"/>
              </a:rPr>
              <a:t>Virtual port: 22</a:t>
            </a:r>
          </a:p>
          <a:p>
            <a:pPr>
              <a:lnSpc>
                <a:spcPct val="90000"/>
              </a:lnSpc>
            </a:pPr>
            <a:r>
              <a:rPr lang="en-IN" sz="1067">
                <a:latin typeface="BentonSansRegular"/>
              </a:rPr>
              <a:t>Internal host: sftp sever IP</a:t>
            </a:r>
          </a:p>
          <a:p>
            <a:pPr>
              <a:lnSpc>
                <a:spcPct val="90000"/>
              </a:lnSpc>
            </a:pPr>
            <a:r>
              <a:rPr lang="en-IN" sz="1067">
                <a:latin typeface="BentonSansRegular"/>
              </a:rPr>
              <a:t>Internal port: 22</a:t>
            </a:r>
          </a:p>
          <a:p>
            <a:pPr>
              <a:lnSpc>
                <a:spcPct val="90000"/>
              </a:lnSpc>
            </a:pPr>
            <a:endParaRPr lang="en-IN" sz="1067">
              <a:latin typeface="BentonSansRegular"/>
            </a:endParaRPr>
          </a:p>
          <a:p>
            <a:pPr>
              <a:lnSpc>
                <a:spcPct val="90000"/>
              </a:lnSpc>
            </a:pPr>
            <a:br>
              <a:rPr lang="en-IN" sz="1067"/>
            </a:br>
            <a:endParaRPr lang="en-IN" sz="1067"/>
          </a:p>
        </p:txBody>
      </p:sp>
      <p:pic>
        <p:nvPicPr>
          <p:cNvPr id="21506" name="Picture 2">
            <a:extLst>
              <a:ext uri="{FF2B5EF4-FFF2-40B4-BE49-F238E27FC236}">
                <a16:creationId xmlns:a16="http://schemas.microsoft.com/office/drawing/2014/main" id="{9A3AEF5D-3B0A-4BED-BACC-1185999571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78643" y="1293275"/>
            <a:ext cx="4516508" cy="42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599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21F4-6E78-4BD2-A122-0A48BB84AA01}"/>
              </a:ext>
            </a:extLst>
          </p:cNvPr>
          <p:cNvSpPr>
            <a:spLocks noGrp="1"/>
          </p:cNvSpPr>
          <p:nvPr>
            <p:ph type="title"/>
          </p:nvPr>
        </p:nvSpPr>
        <p:spPr>
          <a:xfrm>
            <a:off x="804672" y="964692"/>
            <a:ext cx="3066936" cy="1188720"/>
          </a:xfrm>
        </p:spPr>
        <p:txBody>
          <a:bodyPr>
            <a:normAutofit/>
          </a:bodyPr>
          <a:lstStyle/>
          <a:p>
            <a:r>
              <a:rPr lang="en-IN" dirty="0"/>
              <a:t>SFTP</a:t>
            </a:r>
          </a:p>
        </p:txBody>
      </p:sp>
      <p:sp>
        <p:nvSpPr>
          <p:cNvPr id="3" name="Content Placeholder 2">
            <a:extLst>
              <a:ext uri="{FF2B5EF4-FFF2-40B4-BE49-F238E27FC236}">
                <a16:creationId xmlns:a16="http://schemas.microsoft.com/office/drawing/2014/main" id="{AD51DB44-24CB-40CA-AF67-24FDFCD32717}"/>
              </a:ext>
            </a:extLst>
          </p:cNvPr>
          <p:cNvSpPr>
            <a:spLocks noGrp="1"/>
          </p:cNvSpPr>
          <p:nvPr>
            <p:ph idx="1"/>
          </p:nvPr>
        </p:nvSpPr>
        <p:spPr>
          <a:xfrm>
            <a:off x="803245" y="2638044"/>
            <a:ext cx="3063764" cy="3263205"/>
          </a:xfrm>
        </p:spPr>
        <p:txBody>
          <a:bodyPr>
            <a:normAutofit/>
          </a:bodyPr>
          <a:lstStyle/>
          <a:p>
            <a:pPr>
              <a:lnSpc>
                <a:spcPct val="90000"/>
              </a:lnSpc>
            </a:pPr>
            <a:r>
              <a:rPr lang="en-US" sz="1467" b="1">
                <a:latin typeface="BentonSansRegular"/>
              </a:rPr>
              <a:t>Below are the steps, how to add SFTP and FTP Credentials:</a:t>
            </a:r>
          </a:p>
          <a:p>
            <a:pPr>
              <a:lnSpc>
                <a:spcPct val="90000"/>
              </a:lnSpc>
            </a:pPr>
            <a:r>
              <a:rPr lang="en-US" sz="1467">
                <a:latin typeface="BentonSansRegular"/>
              </a:rPr>
              <a:t>Monitoring </a:t>
            </a:r>
            <a:r>
              <a:rPr lang="en-US" sz="1467" b="1">
                <a:latin typeface="BentonSansRegular"/>
              </a:rPr>
              <a:t>—&gt;</a:t>
            </a:r>
            <a:r>
              <a:rPr lang="en-US" sz="1467">
                <a:latin typeface="BentonSansRegular"/>
              </a:rPr>
              <a:t>Manage Security </a:t>
            </a:r>
            <a:r>
              <a:rPr lang="en-US" sz="1467" b="1">
                <a:latin typeface="BentonSansRegular"/>
              </a:rPr>
              <a:t>—&gt;</a:t>
            </a:r>
            <a:r>
              <a:rPr lang="en-US" sz="1467">
                <a:latin typeface="BentonSansRegular"/>
              </a:rPr>
              <a:t> Security Material </a:t>
            </a:r>
            <a:r>
              <a:rPr lang="en-US" sz="1467" b="1">
                <a:latin typeface="BentonSansRegular"/>
              </a:rPr>
              <a:t>—&gt;</a:t>
            </a:r>
            <a:r>
              <a:rPr lang="en-US" sz="1467">
                <a:latin typeface="BentonSansRegular"/>
              </a:rPr>
              <a:t> Add </a:t>
            </a:r>
            <a:r>
              <a:rPr lang="en-US" sz="1467" b="1">
                <a:latin typeface="BentonSansRegular"/>
              </a:rPr>
              <a:t>—&gt;</a:t>
            </a:r>
            <a:r>
              <a:rPr lang="en-US" sz="1467">
                <a:latin typeface="BentonSansRegular"/>
              </a:rPr>
              <a:t> User credentials</a:t>
            </a:r>
          </a:p>
          <a:p>
            <a:pPr>
              <a:lnSpc>
                <a:spcPct val="90000"/>
              </a:lnSpc>
            </a:pPr>
            <a:r>
              <a:rPr lang="en-US" sz="1467">
                <a:latin typeface="BentonSansRegular"/>
              </a:rPr>
              <a:t>&gt;Name: </a:t>
            </a:r>
            <a:r>
              <a:rPr lang="en-US" sz="1467" err="1">
                <a:latin typeface="BentonSansRegular"/>
              </a:rPr>
              <a:t>SFTP_Credentials</a:t>
            </a:r>
            <a:r>
              <a:rPr lang="en-US" sz="1467">
                <a:latin typeface="BentonSansRegular"/>
              </a:rPr>
              <a:t> (Same name you need to use in the SFTP adapter)</a:t>
            </a:r>
          </a:p>
          <a:p>
            <a:pPr>
              <a:lnSpc>
                <a:spcPct val="90000"/>
              </a:lnSpc>
            </a:pPr>
            <a:r>
              <a:rPr lang="en-US" sz="1467">
                <a:latin typeface="BentonSansRegular"/>
              </a:rPr>
              <a:t>&gt;Type: User Credentials</a:t>
            </a:r>
          </a:p>
          <a:p>
            <a:pPr>
              <a:lnSpc>
                <a:spcPct val="90000"/>
              </a:lnSpc>
            </a:pPr>
            <a:r>
              <a:rPr lang="en-US" sz="1467">
                <a:latin typeface="BentonSansRegular"/>
              </a:rPr>
              <a:t>&gt;User and Password</a:t>
            </a:r>
          </a:p>
          <a:p>
            <a:pPr>
              <a:lnSpc>
                <a:spcPct val="90000"/>
              </a:lnSpc>
            </a:pPr>
            <a:r>
              <a:rPr lang="en-US" sz="1467">
                <a:latin typeface="BentonSansRegular"/>
              </a:rPr>
              <a:t>Click on Deploy</a:t>
            </a:r>
          </a:p>
          <a:p>
            <a:pPr>
              <a:lnSpc>
                <a:spcPct val="90000"/>
              </a:lnSpc>
            </a:pPr>
            <a:endParaRPr lang="en-IN" sz="1467"/>
          </a:p>
        </p:txBody>
      </p:sp>
      <p:pic>
        <p:nvPicPr>
          <p:cNvPr id="22530" name="Picture 2">
            <a:extLst>
              <a:ext uri="{FF2B5EF4-FFF2-40B4-BE49-F238E27FC236}">
                <a16:creationId xmlns:a16="http://schemas.microsoft.com/office/drawing/2014/main" id="{E2665C13-AC33-49AB-B602-E12460F165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1798367"/>
            <a:ext cx="6227064" cy="326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675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2FF0-52A7-44A7-90D6-BFD81A4270DF}"/>
              </a:ext>
            </a:extLst>
          </p:cNvPr>
          <p:cNvSpPr>
            <a:spLocks noGrp="1"/>
          </p:cNvSpPr>
          <p:nvPr>
            <p:ph type="title"/>
          </p:nvPr>
        </p:nvSpPr>
        <p:spPr>
          <a:xfrm>
            <a:off x="640079" y="640080"/>
            <a:ext cx="3402531" cy="5272241"/>
          </a:xfrm>
        </p:spPr>
        <p:txBody>
          <a:bodyPr>
            <a:normAutofit/>
          </a:bodyPr>
          <a:lstStyle/>
          <a:p>
            <a:r>
              <a:rPr lang="en-IN" dirty="0"/>
              <a:t>Twitter Adapter</a:t>
            </a:r>
            <a:br>
              <a:rPr lang="en-IN" dirty="0"/>
            </a:br>
            <a:endParaRPr lang="en-IN" dirty="0"/>
          </a:p>
        </p:txBody>
      </p:sp>
      <p:sp>
        <p:nvSpPr>
          <p:cNvPr id="3" name="Content Placeholder 2">
            <a:extLst>
              <a:ext uri="{FF2B5EF4-FFF2-40B4-BE49-F238E27FC236}">
                <a16:creationId xmlns:a16="http://schemas.microsoft.com/office/drawing/2014/main" id="{85ABC643-912C-453D-A0DB-86759B5B2EE4}"/>
              </a:ext>
            </a:extLst>
          </p:cNvPr>
          <p:cNvSpPr>
            <a:spLocks noGrp="1"/>
          </p:cNvSpPr>
          <p:nvPr>
            <p:ph idx="1"/>
          </p:nvPr>
        </p:nvSpPr>
        <p:spPr>
          <a:xfrm>
            <a:off x="4672103" y="640079"/>
            <a:ext cx="6883072" cy="2959155"/>
          </a:xfrm>
        </p:spPr>
        <p:txBody>
          <a:bodyPr>
            <a:normAutofit fontScale="92500" lnSpcReduction="20000"/>
          </a:bodyPr>
          <a:lstStyle/>
          <a:p>
            <a:r>
              <a:rPr lang="en-US" b="1" i="0">
                <a:effectLst/>
                <a:latin typeface="BentonSansRegular"/>
              </a:rPr>
              <a:t>SFTP Connection test :</a:t>
            </a:r>
            <a:endParaRPr lang="en-US" b="0" i="0">
              <a:effectLst/>
              <a:latin typeface="BentonSansRegular"/>
            </a:endParaRPr>
          </a:p>
          <a:p>
            <a:r>
              <a:rPr lang="en-US" b="0" i="0">
                <a:effectLst/>
                <a:latin typeface="BentonSansRegular"/>
              </a:rPr>
              <a:t>Monitoring </a:t>
            </a:r>
            <a:r>
              <a:rPr lang="en-US" b="1" i="0">
                <a:effectLst/>
                <a:latin typeface="BentonSansRegular"/>
              </a:rPr>
              <a:t>—&gt;</a:t>
            </a:r>
            <a:r>
              <a:rPr lang="en-US" b="0" i="0">
                <a:effectLst/>
                <a:latin typeface="BentonSansRegular"/>
              </a:rPr>
              <a:t> Manage Security </a:t>
            </a:r>
            <a:r>
              <a:rPr lang="en-US" b="1" i="0">
                <a:effectLst/>
                <a:latin typeface="BentonSansRegular"/>
              </a:rPr>
              <a:t>—&gt;</a:t>
            </a:r>
            <a:r>
              <a:rPr lang="en-US" b="0" i="0">
                <a:effectLst/>
                <a:latin typeface="BentonSansRegular"/>
              </a:rPr>
              <a:t> Connectivity Tests, Select SSH for SFTP server connection.</a:t>
            </a:r>
          </a:p>
          <a:p>
            <a:r>
              <a:rPr lang="en-US" b="1" i="0">
                <a:effectLst/>
                <a:latin typeface="BentonSansRegular"/>
              </a:rPr>
              <a:t>SFTP  Host Key file upload:</a:t>
            </a:r>
            <a:endParaRPr lang="en-US" b="0" i="0">
              <a:effectLst/>
              <a:latin typeface="BentonSansRegular"/>
            </a:endParaRPr>
          </a:p>
          <a:p>
            <a:r>
              <a:rPr lang="en-US" b="0" i="0">
                <a:effectLst/>
                <a:latin typeface="BentonSansRegular"/>
              </a:rPr>
              <a:t>Monitoring </a:t>
            </a:r>
            <a:r>
              <a:rPr lang="en-US" b="1" i="0">
                <a:effectLst/>
                <a:latin typeface="BentonSansRegular"/>
              </a:rPr>
              <a:t>—&gt;</a:t>
            </a:r>
            <a:r>
              <a:rPr lang="en-US" b="0" i="0">
                <a:effectLst/>
                <a:latin typeface="BentonSansRegular"/>
              </a:rPr>
              <a:t>Manage Security </a:t>
            </a:r>
            <a:r>
              <a:rPr lang="en-US" b="1" i="0">
                <a:effectLst/>
                <a:latin typeface="BentonSansRegular"/>
              </a:rPr>
              <a:t>—&gt;</a:t>
            </a:r>
            <a:r>
              <a:rPr lang="en-US" b="0" i="0">
                <a:effectLst/>
                <a:latin typeface="BentonSansRegular"/>
              </a:rPr>
              <a:t> Security Material </a:t>
            </a:r>
            <a:r>
              <a:rPr lang="en-US" b="1" i="0">
                <a:effectLst/>
                <a:latin typeface="BentonSansRegular"/>
              </a:rPr>
              <a:t>—&gt;upload</a:t>
            </a:r>
            <a:endParaRPr lang="en-US" b="0" i="0">
              <a:effectLst/>
              <a:latin typeface="BentonSansRegular"/>
            </a:endParaRPr>
          </a:p>
          <a:p>
            <a:r>
              <a:rPr lang="en-US" b="0" i="0">
                <a:effectLst/>
                <a:latin typeface="BentonSansRegular"/>
              </a:rPr>
              <a:t>Copy host key file upload at shown below.</a:t>
            </a:r>
          </a:p>
          <a:p>
            <a:endParaRPr lang="en-IN" dirty="0"/>
          </a:p>
        </p:txBody>
      </p:sp>
      <p:pic>
        <p:nvPicPr>
          <p:cNvPr id="23554" name="Picture 2">
            <a:extLst>
              <a:ext uri="{FF2B5EF4-FFF2-40B4-BE49-F238E27FC236}">
                <a16:creationId xmlns:a16="http://schemas.microsoft.com/office/drawing/2014/main" id="{AE702F76-1894-49A7-8190-21D9C47391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289" y="4407570"/>
            <a:ext cx="6528816" cy="89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7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F750-FB35-4501-B9F9-BD62456073AE}"/>
              </a:ext>
            </a:extLst>
          </p:cNvPr>
          <p:cNvSpPr>
            <a:spLocks noGrp="1"/>
          </p:cNvSpPr>
          <p:nvPr>
            <p:ph type="title"/>
          </p:nvPr>
        </p:nvSpPr>
        <p:spPr>
          <a:xfrm>
            <a:off x="804672" y="964692"/>
            <a:ext cx="3066936" cy="1188720"/>
          </a:xfrm>
        </p:spPr>
        <p:txBody>
          <a:bodyPr>
            <a:normAutofit/>
          </a:bodyPr>
          <a:lstStyle/>
          <a:p>
            <a:endParaRPr lang="en-IN"/>
          </a:p>
        </p:txBody>
      </p:sp>
      <p:sp>
        <p:nvSpPr>
          <p:cNvPr id="3" name="Content Placeholder 2">
            <a:extLst>
              <a:ext uri="{FF2B5EF4-FFF2-40B4-BE49-F238E27FC236}">
                <a16:creationId xmlns:a16="http://schemas.microsoft.com/office/drawing/2014/main" id="{4C75E90F-637A-45C3-8AC3-A61C504AA759}"/>
              </a:ext>
            </a:extLst>
          </p:cNvPr>
          <p:cNvSpPr>
            <a:spLocks noGrp="1"/>
          </p:cNvSpPr>
          <p:nvPr>
            <p:ph idx="1"/>
          </p:nvPr>
        </p:nvSpPr>
        <p:spPr>
          <a:xfrm>
            <a:off x="803245" y="2638044"/>
            <a:ext cx="3063764" cy="3263205"/>
          </a:xfrm>
        </p:spPr>
        <p:txBody>
          <a:bodyPr>
            <a:normAutofit/>
          </a:bodyPr>
          <a:lstStyle/>
          <a:p>
            <a:r>
              <a:rPr lang="en-US" b="0" i="0">
                <a:effectLst/>
                <a:latin typeface="BentonSansRegular"/>
              </a:rPr>
              <a:t>To check directory folder access and folder permission.</a:t>
            </a:r>
          </a:p>
          <a:p>
            <a:r>
              <a:rPr lang="en-US" b="0" i="0">
                <a:effectLst/>
                <a:latin typeface="BentonSansRegular"/>
              </a:rPr>
              <a:t>At directory level provide /</a:t>
            </a:r>
          </a:p>
          <a:p>
            <a:endParaRPr lang="en-IN" dirty="0"/>
          </a:p>
        </p:txBody>
      </p:sp>
      <p:pic>
        <p:nvPicPr>
          <p:cNvPr id="24578" name="Picture 2" descr="Graphical user interface, application&#10;&#10;Description automatically generated">
            <a:extLst>
              <a:ext uri="{FF2B5EF4-FFF2-40B4-BE49-F238E27FC236}">
                <a16:creationId xmlns:a16="http://schemas.microsoft.com/office/drawing/2014/main" id="{C6717C4B-2D40-451E-A547-95B0731F25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086369"/>
            <a:ext cx="6227064" cy="269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4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35DF-A680-4EC7-94C0-05FAEC2F6574}"/>
              </a:ext>
            </a:extLst>
          </p:cNvPr>
          <p:cNvSpPr>
            <a:spLocks noGrp="1"/>
          </p:cNvSpPr>
          <p:nvPr>
            <p:ph type="title"/>
          </p:nvPr>
        </p:nvSpPr>
        <p:spPr>
          <a:xfrm>
            <a:off x="804672" y="964692"/>
            <a:ext cx="3066936" cy="1188720"/>
          </a:xfrm>
        </p:spPr>
        <p:txBody>
          <a:bodyPr>
            <a:normAutofit/>
          </a:bodyPr>
          <a:lstStyle/>
          <a:p>
            <a:r>
              <a:rPr lang="en-IN" sz="2533"/>
              <a:t>Twitter Adapter</a:t>
            </a:r>
          </a:p>
        </p:txBody>
      </p:sp>
      <p:sp>
        <p:nvSpPr>
          <p:cNvPr id="3" name="Content Placeholder 2">
            <a:extLst>
              <a:ext uri="{FF2B5EF4-FFF2-40B4-BE49-F238E27FC236}">
                <a16:creationId xmlns:a16="http://schemas.microsoft.com/office/drawing/2014/main" id="{629BD409-00B1-4E1E-811A-C5FD105D4836}"/>
              </a:ext>
            </a:extLst>
          </p:cNvPr>
          <p:cNvSpPr>
            <a:spLocks noGrp="1"/>
          </p:cNvSpPr>
          <p:nvPr>
            <p:ph idx="1"/>
          </p:nvPr>
        </p:nvSpPr>
        <p:spPr>
          <a:xfrm>
            <a:off x="803245" y="2638044"/>
            <a:ext cx="3063764" cy="3263205"/>
          </a:xfrm>
        </p:spPr>
        <p:txBody>
          <a:bodyPr>
            <a:normAutofit/>
          </a:bodyPr>
          <a:lstStyle/>
          <a:p>
            <a:pPr>
              <a:lnSpc>
                <a:spcPct val="90000"/>
              </a:lnSpc>
            </a:pPr>
            <a:r>
              <a:rPr lang="en-US" sz="1200" b="1">
                <a:latin typeface="BentonSansRegular"/>
              </a:rPr>
              <a:t>Twitter Configuration:</a:t>
            </a:r>
            <a:endParaRPr lang="en-US" sz="1200">
              <a:latin typeface="BentonSansRegular"/>
            </a:endParaRPr>
          </a:p>
          <a:p>
            <a:pPr>
              <a:lnSpc>
                <a:spcPct val="90000"/>
              </a:lnSpc>
            </a:pPr>
            <a:r>
              <a:rPr lang="en-US" sz="1200">
                <a:latin typeface="BentonSansRegular"/>
              </a:rPr>
              <a:t>The configuration in twitter involves generation of tokens and secret keys to enable authentication to the twitter application. We need to follow an app-based approach to get the required keys. The steps are as follows.</a:t>
            </a:r>
          </a:p>
          <a:p>
            <a:pPr>
              <a:lnSpc>
                <a:spcPct val="90000"/>
              </a:lnSpc>
            </a:pPr>
            <a:r>
              <a:rPr lang="en-US" sz="1200">
                <a:latin typeface="BentonSansRegular"/>
              </a:rPr>
              <a:t>Log into https://developer.twitter.com/enusing the twitter </a:t>
            </a:r>
            <a:r>
              <a:rPr lang="en-US" sz="1200" err="1">
                <a:latin typeface="BentonSansRegular"/>
              </a:rPr>
              <a:t>credentials.Scroll</a:t>
            </a:r>
            <a:r>
              <a:rPr lang="en-US" sz="1200">
                <a:latin typeface="BentonSansRegular"/>
              </a:rPr>
              <a:t> down to the bottom and select “Manage Your Apps” under TOOLS category.</a:t>
            </a:r>
          </a:p>
          <a:p>
            <a:pPr>
              <a:lnSpc>
                <a:spcPct val="90000"/>
              </a:lnSpc>
            </a:pPr>
            <a:r>
              <a:rPr lang="en-US" sz="1200">
                <a:latin typeface="BentonSansRegular"/>
              </a:rPr>
              <a:t>On the next screen select “Create a new app”.</a:t>
            </a:r>
          </a:p>
          <a:p>
            <a:pPr>
              <a:lnSpc>
                <a:spcPct val="90000"/>
              </a:lnSpc>
            </a:pPr>
            <a:endParaRPr lang="en-IN" sz="1200"/>
          </a:p>
        </p:txBody>
      </p:sp>
      <p:pic>
        <p:nvPicPr>
          <p:cNvPr id="25602" name="Picture 2" descr="Graphical user interface, text, application, email&#10;&#10;Description automatically generated">
            <a:extLst>
              <a:ext uri="{FF2B5EF4-FFF2-40B4-BE49-F238E27FC236}">
                <a16:creationId xmlns:a16="http://schemas.microsoft.com/office/drawing/2014/main" id="{934F0280-E7DE-454D-8044-52FC667D16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1969611"/>
            <a:ext cx="6227064" cy="292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D465-66D8-467D-8133-7F427CC68F5C}"/>
              </a:ext>
            </a:extLst>
          </p:cNvPr>
          <p:cNvSpPr>
            <a:spLocks noGrp="1"/>
          </p:cNvSpPr>
          <p:nvPr>
            <p:ph type="title"/>
          </p:nvPr>
        </p:nvSpPr>
        <p:spPr>
          <a:xfrm>
            <a:off x="804672" y="2404872"/>
            <a:ext cx="3044949" cy="1627792"/>
          </a:xfrm>
        </p:spPr>
        <p:txBody>
          <a:bodyPr vert="horz" lIns="365760" tIns="243840" rIns="365760" bIns="243840" rtlCol="0" anchor="ctr" anchorCtr="1">
            <a:normAutofit fontScale="90000"/>
          </a:bodyPr>
          <a:lstStyle/>
          <a:p>
            <a:pPr defTabSz="1219170"/>
            <a:r>
              <a:rPr lang="en-US" spc="267"/>
              <a:t>SAP DEMO SYSTEM</a:t>
            </a:r>
          </a:p>
        </p:txBody>
      </p:sp>
      <p:pic>
        <p:nvPicPr>
          <p:cNvPr id="5" name="Content Placeholder 4">
            <a:extLst>
              <a:ext uri="{FF2B5EF4-FFF2-40B4-BE49-F238E27FC236}">
                <a16:creationId xmlns:a16="http://schemas.microsoft.com/office/drawing/2014/main" id="{91296E75-B64A-4B62-A7BA-5522F0995811}"/>
              </a:ext>
            </a:extLst>
          </p:cNvPr>
          <p:cNvPicPr>
            <a:picLocks noGrp="1" noChangeAspect="1"/>
          </p:cNvPicPr>
          <p:nvPr>
            <p:ph idx="1"/>
          </p:nvPr>
        </p:nvPicPr>
        <p:blipFill>
          <a:blip r:embed="rId2"/>
          <a:stretch>
            <a:fillRect/>
          </a:stretch>
        </p:blipFill>
        <p:spPr>
          <a:xfrm>
            <a:off x="5294376" y="2293906"/>
            <a:ext cx="6717077" cy="2099085"/>
          </a:xfrm>
          <a:prstGeom prst="rect">
            <a:avLst/>
          </a:prstGeom>
        </p:spPr>
      </p:pic>
    </p:spTree>
    <p:extLst>
      <p:ext uri="{BB962C8B-B14F-4D97-AF65-F5344CB8AC3E}">
        <p14:creationId xmlns:p14="http://schemas.microsoft.com/office/powerpoint/2010/main" val="1623169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6A64-441C-4FA3-8BE1-6BCEEF7028B2}"/>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DCED3841-20D6-45F2-9A83-1948F81E4BCD}"/>
              </a:ext>
            </a:extLst>
          </p:cNvPr>
          <p:cNvSpPr>
            <a:spLocks noGrp="1"/>
          </p:cNvSpPr>
          <p:nvPr>
            <p:ph idx="1"/>
          </p:nvPr>
        </p:nvSpPr>
        <p:spPr>
          <a:xfrm>
            <a:off x="643468" y="2638044"/>
            <a:ext cx="3363973" cy="3415621"/>
          </a:xfrm>
        </p:spPr>
        <p:txBody>
          <a:bodyPr>
            <a:normAutofit fontScale="77500" lnSpcReduction="20000"/>
          </a:bodyPr>
          <a:lstStyle/>
          <a:p>
            <a:r>
              <a:rPr lang="en-US" b="0" i="1">
                <a:solidFill>
                  <a:schemeClr val="bg1"/>
                </a:solidFill>
                <a:effectLst/>
                <a:latin typeface="BentonSansRegular"/>
              </a:rPr>
              <a:t>Filled the Website parameter, just because it was mandatory, and since it is a demo app.</a:t>
            </a:r>
            <a:endParaRPr lang="en-US" b="0" i="0">
              <a:solidFill>
                <a:schemeClr val="bg1"/>
              </a:solidFill>
              <a:effectLst/>
              <a:latin typeface="BentonSansRegular"/>
            </a:endParaRPr>
          </a:p>
          <a:p>
            <a:r>
              <a:rPr lang="en-US" b="0" i="0">
                <a:solidFill>
                  <a:schemeClr val="bg1"/>
                </a:solidFill>
                <a:effectLst/>
                <a:latin typeface="BentonSansRegular"/>
              </a:rPr>
              <a:t>Select “Create Twitter Application” once you have filled the basic details. The next screen would look like this.</a:t>
            </a:r>
          </a:p>
          <a:p>
            <a:br>
              <a:rPr lang="en-US">
                <a:solidFill>
                  <a:schemeClr val="bg1"/>
                </a:solidFill>
              </a:rPr>
            </a:br>
            <a:endParaRPr lang="en-IN">
              <a:solidFill>
                <a:schemeClr val="bg1"/>
              </a:solidFill>
            </a:endParaRPr>
          </a:p>
        </p:txBody>
      </p:sp>
      <p:pic>
        <p:nvPicPr>
          <p:cNvPr id="26626" name="Picture 2">
            <a:extLst>
              <a:ext uri="{FF2B5EF4-FFF2-40B4-BE49-F238E27FC236}">
                <a16:creationId xmlns:a16="http://schemas.microsoft.com/office/drawing/2014/main" id="{94D6D6CB-4011-46B1-91C7-16B03A23D4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414" y="643467"/>
            <a:ext cx="6165468"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80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ACC7-2B06-4D32-ADAE-ED72C9F68618}"/>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3CCD33B2-55D2-4348-BC4E-F3CAB70B82E5}"/>
              </a:ext>
            </a:extLst>
          </p:cNvPr>
          <p:cNvSpPr>
            <a:spLocks noGrp="1"/>
          </p:cNvSpPr>
          <p:nvPr>
            <p:ph idx="1"/>
          </p:nvPr>
        </p:nvSpPr>
        <p:spPr>
          <a:xfrm>
            <a:off x="643468" y="2638044"/>
            <a:ext cx="3363973" cy="3415621"/>
          </a:xfrm>
        </p:spPr>
        <p:txBody>
          <a:bodyPr>
            <a:normAutofit fontScale="92500" lnSpcReduction="20000"/>
          </a:bodyPr>
          <a:lstStyle/>
          <a:p>
            <a:r>
              <a:rPr lang="en-US" b="0" i="0">
                <a:solidFill>
                  <a:schemeClr val="bg1"/>
                </a:solidFill>
                <a:effectLst/>
                <a:latin typeface="BentonSansRegular"/>
              </a:rPr>
              <a:t>Click “modify app permissions” to select the permission level based on the activity you want to perform.</a:t>
            </a:r>
          </a:p>
          <a:p>
            <a:r>
              <a:rPr lang="en-US" b="0" i="0">
                <a:solidFill>
                  <a:schemeClr val="bg1"/>
                </a:solidFill>
                <a:effectLst/>
                <a:latin typeface="BentonSansRegular"/>
              </a:rPr>
              <a:t>Click on manage keys and access tokens. Note down the Consumer Key, and Consumer secret.</a:t>
            </a:r>
          </a:p>
          <a:p>
            <a:endParaRPr lang="en-IN">
              <a:solidFill>
                <a:schemeClr val="bg1"/>
              </a:solidFill>
            </a:endParaRPr>
          </a:p>
        </p:txBody>
      </p:sp>
      <p:pic>
        <p:nvPicPr>
          <p:cNvPr id="27650" name="Picture 2" descr="Graphical user interface, text, application&#10;&#10;Description automatically generated">
            <a:extLst>
              <a:ext uri="{FF2B5EF4-FFF2-40B4-BE49-F238E27FC236}">
                <a16:creationId xmlns:a16="http://schemas.microsoft.com/office/drawing/2014/main" id="{4C4A8984-0C57-4141-8444-DE6E525FD5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2059346"/>
            <a:ext cx="6250769" cy="257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03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0988-79A2-4052-9C86-0B2C1524B75A}"/>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3" name="Content Placeholder 2">
            <a:extLst>
              <a:ext uri="{FF2B5EF4-FFF2-40B4-BE49-F238E27FC236}">
                <a16:creationId xmlns:a16="http://schemas.microsoft.com/office/drawing/2014/main" id="{FF9C731F-0B32-4205-9CB5-DB84BBC19CA2}"/>
              </a:ext>
            </a:extLst>
          </p:cNvPr>
          <p:cNvSpPr>
            <a:spLocks noGrp="1"/>
          </p:cNvSpPr>
          <p:nvPr>
            <p:ph idx="1"/>
          </p:nvPr>
        </p:nvSpPr>
        <p:spPr>
          <a:xfrm>
            <a:off x="643468" y="2638044"/>
            <a:ext cx="3363973" cy="3415621"/>
          </a:xfrm>
        </p:spPr>
        <p:txBody>
          <a:bodyPr>
            <a:normAutofit/>
          </a:bodyPr>
          <a:lstStyle/>
          <a:p>
            <a:r>
              <a:rPr lang="en-US" b="0" i="0">
                <a:solidFill>
                  <a:schemeClr val="bg1"/>
                </a:solidFill>
                <a:effectLst/>
                <a:latin typeface="BentonSansRegular"/>
              </a:rPr>
              <a:t>Scroll down to get your Access token and Access secret.</a:t>
            </a:r>
          </a:p>
          <a:p>
            <a:endParaRPr lang="en-IN">
              <a:solidFill>
                <a:schemeClr val="bg1"/>
              </a:solidFill>
            </a:endParaRPr>
          </a:p>
        </p:txBody>
      </p:sp>
      <p:pic>
        <p:nvPicPr>
          <p:cNvPr id="28674" name="Picture 2" descr="Graphical user interface, text, application&#10;&#10;Description automatically generated">
            <a:extLst>
              <a:ext uri="{FF2B5EF4-FFF2-40B4-BE49-F238E27FC236}">
                <a16:creationId xmlns:a16="http://schemas.microsoft.com/office/drawing/2014/main" id="{099E4E33-6725-49A1-9AF8-CE45BC090F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4" y="2285935"/>
            <a:ext cx="6250769" cy="212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30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7AA2-88A9-4DE0-AEDE-705E23A32DCD}"/>
              </a:ext>
            </a:extLst>
          </p:cNvPr>
          <p:cNvSpPr>
            <a:spLocks noGrp="1"/>
          </p:cNvSpPr>
          <p:nvPr>
            <p:ph type="title"/>
          </p:nvPr>
        </p:nvSpPr>
        <p:spPr>
          <a:xfrm>
            <a:off x="643467" y="643467"/>
            <a:ext cx="3363973" cy="1728044"/>
          </a:xfrm>
          <a:noFill/>
          <a:ln>
            <a:solidFill>
              <a:schemeClr val="bg1"/>
            </a:solidFill>
          </a:ln>
        </p:spPr>
        <p:txBody>
          <a:bodyPr wrap="square">
            <a:normAutofit/>
          </a:bodyPr>
          <a:lstStyle/>
          <a:p>
            <a:endParaRPr lang="en-IN">
              <a:solidFill>
                <a:schemeClr val="bg1"/>
              </a:solidFill>
            </a:endParaRPr>
          </a:p>
        </p:txBody>
      </p:sp>
      <p:sp>
        <p:nvSpPr>
          <p:cNvPr id="8" name="Content Placeholder 7">
            <a:extLst>
              <a:ext uri="{FF2B5EF4-FFF2-40B4-BE49-F238E27FC236}">
                <a16:creationId xmlns:a16="http://schemas.microsoft.com/office/drawing/2014/main" id="{FA3D0961-777D-6A83-33A5-EA61F38046DA}"/>
              </a:ext>
            </a:extLst>
          </p:cNvPr>
          <p:cNvSpPr>
            <a:spLocks noGrp="1"/>
          </p:cNvSpPr>
          <p:nvPr>
            <p:ph idx="1"/>
          </p:nvPr>
        </p:nvSpPr>
        <p:spPr>
          <a:xfrm>
            <a:off x="643468" y="2638044"/>
            <a:ext cx="3363973" cy="3415621"/>
          </a:xfrm>
        </p:spPr>
        <p:txBody>
          <a:bodyPr>
            <a:normAutofit/>
          </a:bodyPr>
          <a:lstStyle/>
          <a:p>
            <a:endParaRPr lang="en-US">
              <a:solidFill>
                <a:schemeClr val="bg1"/>
              </a:solidFill>
            </a:endParaRPr>
          </a:p>
        </p:txBody>
      </p:sp>
      <p:pic>
        <p:nvPicPr>
          <p:cNvPr id="4" name="Content Placeholder 4" descr="Graphical user interface&#10;&#10;Description automatically generated">
            <a:extLst>
              <a:ext uri="{FF2B5EF4-FFF2-40B4-BE49-F238E27FC236}">
                <a16:creationId xmlns:a16="http://schemas.microsoft.com/office/drawing/2014/main" id="{1E6268B6-1823-46E3-9C37-119104E9473F}"/>
              </a:ext>
            </a:extLst>
          </p:cNvPr>
          <p:cNvPicPr>
            <a:picLocks noChangeAspect="1"/>
          </p:cNvPicPr>
          <p:nvPr/>
        </p:nvPicPr>
        <p:blipFill>
          <a:blip r:embed="rId2"/>
          <a:stretch>
            <a:fillRect/>
          </a:stretch>
        </p:blipFill>
        <p:spPr>
          <a:xfrm>
            <a:off x="5297764" y="1168611"/>
            <a:ext cx="6250769" cy="4359911"/>
          </a:xfrm>
          <a:prstGeom prst="rect">
            <a:avLst/>
          </a:prstGeom>
        </p:spPr>
      </p:pic>
    </p:spTree>
    <p:extLst>
      <p:ext uri="{BB962C8B-B14F-4D97-AF65-F5344CB8AC3E}">
        <p14:creationId xmlns:p14="http://schemas.microsoft.com/office/powerpoint/2010/main" val="3769780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3D39-572E-40C9-9C25-8E0C9C6731A3}"/>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8EE7E2A2-438C-445D-9089-1D6E10F83BA2}"/>
              </a:ext>
            </a:extLst>
          </p:cNvPr>
          <p:cNvPicPr>
            <a:picLocks noGrp="1" noChangeAspect="1"/>
          </p:cNvPicPr>
          <p:nvPr>
            <p:ph idx="1"/>
          </p:nvPr>
        </p:nvPicPr>
        <p:blipFill>
          <a:blip r:embed="rId2"/>
          <a:stretch>
            <a:fillRect/>
          </a:stretch>
        </p:blipFill>
        <p:spPr>
          <a:xfrm>
            <a:off x="2230967" y="3552264"/>
            <a:ext cx="7730067" cy="1273237"/>
          </a:xfrm>
        </p:spPr>
      </p:pic>
    </p:spTree>
    <p:extLst>
      <p:ext uri="{BB962C8B-B14F-4D97-AF65-F5344CB8AC3E}">
        <p14:creationId xmlns:p14="http://schemas.microsoft.com/office/powerpoint/2010/main" val="4150535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1B61-CB87-492A-BA49-5524041502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088FE-577D-48D3-8CFC-BF95C7942B1F}"/>
              </a:ext>
            </a:extLst>
          </p:cNvPr>
          <p:cNvSpPr>
            <a:spLocks noGrp="1"/>
          </p:cNvSpPr>
          <p:nvPr>
            <p:ph idx="1"/>
          </p:nvPr>
        </p:nvSpPr>
        <p:spPr/>
        <p:txBody>
          <a:bodyPr/>
          <a:lstStyle/>
          <a:p>
            <a:r>
              <a:rPr lang="en-US" b="0" i="0" dirty="0">
                <a:solidFill>
                  <a:srgbClr val="444444"/>
                </a:solidFill>
                <a:effectLst/>
                <a:latin typeface="BentonSansRegular"/>
              </a:rPr>
              <a:t>These are the four parameters that are essentially needed to authenticate to Twitter, and that are required to configure the Receiver Communication Channel. So the next step would be deploying these parameters in HCI as “Secured Parameters”.</a:t>
            </a:r>
            <a:endParaRPr lang="en-IN" dirty="0"/>
          </a:p>
        </p:txBody>
      </p:sp>
    </p:spTree>
    <p:extLst>
      <p:ext uri="{BB962C8B-B14F-4D97-AF65-F5344CB8AC3E}">
        <p14:creationId xmlns:p14="http://schemas.microsoft.com/office/powerpoint/2010/main" val="2992061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0B953-7965-4D94-86CA-25997168A001}"/>
              </a:ext>
            </a:extLst>
          </p:cNvPr>
          <p:cNvSpPr>
            <a:spLocks noGrp="1"/>
          </p:cNvSpPr>
          <p:nvPr>
            <p:ph type="title"/>
          </p:nvPr>
        </p:nvSpPr>
        <p:spPr>
          <a:xfrm>
            <a:off x="804672" y="964692"/>
            <a:ext cx="3066936" cy="1188720"/>
          </a:xfrm>
        </p:spPr>
        <p:txBody>
          <a:bodyPr>
            <a:normAutofit fontScale="90000"/>
          </a:bodyPr>
          <a:lstStyle/>
          <a:p>
            <a:r>
              <a:rPr lang="en-IN" dirty="0" err="1"/>
              <a:t>TwiTter</a:t>
            </a:r>
            <a:r>
              <a:rPr lang="en-IN" dirty="0"/>
              <a:t> Adapter</a:t>
            </a:r>
          </a:p>
        </p:txBody>
      </p:sp>
      <p:sp>
        <p:nvSpPr>
          <p:cNvPr id="29710" name="Content Placeholder 29701">
            <a:extLst>
              <a:ext uri="{FF2B5EF4-FFF2-40B4-BE49-F238E27FC236}">
                <a16:creationId xmlns:a16="http://schemas.microsoft.com/office/drawing/2014/main" id="{E8A952B6-CF1B-29FB-C17F-732DAFC016BC}"/>
              </a:ext>
            </a:extLst>
          </p:cNvPr>
          <p:cNvSpPr>
            <a:spLocks noGrp="1"/>
          </p:cNvSpPr>
          <p:nvPr>
            <p:ph idx="1"/>
          </p:nvPr>
        </p:nvSpPr>
        <p:spPr>
          <a:xfrm>
            <a:off x="803245" y="2638044"/>
            <a:ext cx="3063764" cy="3263205"/>
          </a:xfrm>
        </p:spPr>
        <p:txBody>
          <a:bodyPr>
            <a:normAutofit/>
          </a:bodyPr>
          <a:lstStyle/>
          <a:p>
            <a:endParaRPr lang="en-US"/>
          </a:p>
        </p:txBody>
      </p:sp>
      <p:pic>
        <p:nvPicPr>
          <p:cNvPr id="29698" name="Picture 2">
            <a:extLst>
              <a:ext uri="{FF2B5EF4-FFF2-40B4-BE49-F238E27FC236}">
                <a16:creationId xmlns:a16="http://schemas.microsoft.com/office/drawing/2014/main" id="{100E62E8-B0C5-4ABA-BC5D-4BFE8ED7FB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498911"/>
            <a:ext cx="6227064" cy="186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330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B1C5-3A7F-479D-AF4F-9D2CA00DDCB3}"/>
              </a:ext>
            </a:extLst>
          </p:cNvPr>
          <p:cNvSpPr>
            <a:spLocks noGrp="1"/>
          </p:cNvSpPr>
          <p:nvPr>
            <p:ph type="title"/>
          </p:nvPr>
        </p:nvSpPr>
        <p:spPr>
          <a:xfrm>
            <a:off x="804672" y="964692"/>
            <a:ext cx="3066936" cy="1188720"/>
          </a:xfrm>
        </p:spPr>
        <p:txBody>
          <a:bodyPr>
            <a:normAutofit/>
          </a:bodyPr>
          <a:lstStyle/>
          <a:p>
            <a:endParaRPr lang="en-IN"/>
          </a:p>
        </p:txBody>
      </p:sp>
      <p:sp>
        <p:nvSpPr>
          <p:cNvPr id="3" name="Content Placeholder 2">
            <a:extLst>
              <a:ext uri="{FF2B5EF4-FFF2-40B4-BE49-F238E27FC236}">
                <a16:creationId xmlns:a16="http://schemas.microsoft.com/office/drawing/2014/main" id="{DE107E40-E85D-48C4-82DE-AE934FA1F3F7}"/>
              </a:ext>
            </a:extLst>
          </p:cNvPr>
          <p:cNvSpPr>
            <a:spLocks noGrp="1"/>
          </p:cNvSpPr>
          <p:nvPr>
            <p:ph idx="1"/>
          </p:nvPr>
        </p:nvSpPr>
        <p:spPr>
          <a:xfrm>
            <a:off x="803245" y="2638044"/>
            <a:ext cx="3063764" cy="3263205"/>
          </a:xfrm>
        </p:spPr>
        <p:txBody>
          <a:bodyPr>
            <a:normAutofit fontScale="92500" lnSpcReduction="20000"/>
          </a:bodyPr>
          <a:lstStyle/>
          <a:p>
            <a:r>
              <a:rPr lang="en-US" b="0" i="0">
                <a:effectLst/>
                <a:latin typeface="BentonSansRegular"/>
              </a:rPr>
              <a:t>Configure the receiver channel as follows. Select the “Send Tweet” endpoint post a tweet. Type in the corresponding artifact names that were deployed earlier.</a:t>
            </a:r>
            <a:endParaRPr lang="en-IN" dirty="0"/>
          </a:p>
        </p:txBody>
      </p:sp>
      <p:pic>
        <p:nvPicPr>
          <p:cNvPr id="30722" name="Picture 2" descr="Graphical user interface, text, application, email&#10;&#10;Description automatically generated">
            <a:extLst>
              <a:ext uri="{FF2B5EF4-FFF2-40B4-BE49-F238E27FC236}">
                <a16:creationId xmlns:a16="http://schemas.microsoft.com/office/drawing/2014/main" id="{6F888D76-14E7-47D7-9E47-2EE177425E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5" y="2031882"/>
            <a:ext cx="6227064" cy="280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550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EE0D-468A-4ADA-AE02-753641719B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E17E88-F249-4972-9320-19010AE2A1DE}"/>
              </a:ext>
            </a:extLst>
          </p:cNvPr>
          <p:cNvSpPr>
            <a:spLocks noGrp="1"/>
          </p:cNvSpPr>
          <p:nvPr>
            <p:ph idx="1"/>
          </p:nvPr>
        </p:nvSpPr>
        <p:spPr/>
        <p:txBody>
          <a:bodyPr>
            <a:normAutofit/>
          </a:bodyPr>
          <a:lstStyle/>
          <a:p>
            <a:r>
              <a:rPr lang="en-US" b="0" i="0" dirty="0">
                <a:solidFill>
                  <a:srgbClr val="444444"/>
                </a:solidFill>
                <a:effectLst/>
                <a:latin typeface="BentonSansRegular"/>
              </a:rPr>
              <a:t>For sending DM to other profiles, select the endpoint as “Direct Message” in the receiver </a:t>
            </a:r>
            <a:r>
              <a:rPr lang="en-US" b="0" i="0" dirty="0" err="1">
                <a:solidFill>
                  <a:srgbClr val="444444"/>
                </a:solidFill>
                <a:effectLst/>
                <a:latin typeface="BentonSansRegular"/>
              </a:rPr>
              <a:t>comm.channel</a:t>
            </a:r>
            <a:r>
              <a:rPr lang="en-US" b="0" i="0" dirty="0">
                <a:solidFill>
                  <a:srgbClr val="444444"/>
                </a:solidFill>
                <a:effectLst/>
                <a:latin typeface="BentonSansRegular"/>
              </a:rPr>
              <a:t> and enter the twitter ID of recipient(without the’@’). Rest all procedures, remain the same.</a:t>
            </a:r>
          </a:p>
          <a:p>
            <a:pPr algn="l">
              <a:buFont typeface="Arial" panose="020B0604020202020204" pitchFamily="34" charset="0"/>
              <a:buChar char="•"/>
            </a:pPr>
            <a:r>
              <a:rPr lang="en-US" sz="1867" b="1" dirty="0">
                <a:solidFill>
                  <a:srgbClr val="C00000"/>
                </a:solidFill>
                <a:latin typeface="calibri" panose="020F0502020204030204" pitchFamily="34" charset="0"/>
              </a:rPr>
              <a:t>Send Tweet –</a:t>
            </a:r>
            <a:r>
              <a:rPr lang="en-US" sz="1867" dirty="0">
                <a:solidFill>
                  <a:srgbClr val="3C3C3C"/>
                </a:solidFill>
                <a:latin typeface="calibri" panose="020F0502020204030204" pitchFamily="34" charset="0"/>
              </a:rPr>
              <a:t> </a:t>
            </a:r>
            <a:r>
              <a:rPr lang="en-US" sz="1867" dirty="0">
                <a:solidFill>
                  <a:srgbClr val="44546A"/>
                </a:solidFill>
                <a:latin typeface="calibri" panose="020F0502020204030204" pitchFamily="34" charset="0"/>
              </a:rPr>
              <a:t>Allows you to send content to a specific user timeline.</a:t>
            </a:r>
            <a:endParaRPr lang="en-US" b="0" i="0" dirty="0">
              <a:solidFill>
                <a:srgbClr val="3C3C3C"/>
              </a:solidFill>
              <a:effectLst/>
              <a:latin typeface="BentonSansRegular"/>
            </a:endParaRPr>
          </a:p>
          <a:p>
            <a:pPr algn="l">
              <a:buFont typeface="Arial" panose="020B0604020202020204" pitchFamily="34" charset="0"/>
              <a:buChar char="•"/>
            </a:pPr>
            <a:r>
              <a:rPr lang="en-US" sz="1867" b="1" dirty="0">
                <a:solidFill>
                  <a:srgbClr val="C00000"/>
                </a:solidFill>
                <a:latin typeface="calibri" panose="020F0502020204030204" pitchFamily="34" charset="0"/>
              </a:rPr>
              <a:t>Search – </a:t>
            </a:r>
            <a:r>
              <a:rPr lang="en-US" sz="1867" dirty="0">
                <a:solidFill>
                  <a:srgbClr val="44546A"/>
                </a:solidFill>
                <a:latin typeface="calibri" panose="020F0502020204030204" pitchFamily="34" charset="0"/>
              </a:rPr>
              <a:t>Allows you to do a search on Twitter content by specifying keywords under filter settings.</a:t>
            </a:r>
            <a:endParaRPr lang="en-US" b="0" i="0" dirty="0">
              <a:solidFill>
                <a:srgbClr val="3C3C3C"/>
              </a:solidFill>
              <a:effectLst/>
              <a:latin typeface="BentonSansRegular"/>
            </a:endParaRPr>
          </a:p>
          <a:p>
            <a:pPr algn="l">
              <a:buFont typeface="Arial" panose="020B0604020202020204" pitchFamily="34" charset="0"/>
              <a:buChar char="•"/>
            </a:pPr>
            <a:r>
              <a:rPr lang="en-US" sz="1867" b="1" dirty="0">
                <a:solidFill>
                  <a:srgbClr val="C00000"/>
                </a:solidFill>
                <a:latin typeface="calibri" panose="020F0502020204030204" pitchFamily="34" charset="0"/>
              </a:rPr>
              <a:t>Send direct message –</a:t>
            </a:r>
            <a:r>
              <a:rPr lang="en-US" sz="1867" dirty="0">
                <a:solidFill>
                  <a:srgbClr val="3C3C3C"/>
                </a:solidFill>
                <a:latin typeface="calibri" panose="020F0502020204030204" pitchFamily="34" charset="0"/>
              </a:rPr>
              <a:t> </a:t>
            </a:r>
            <a:r>
              <a:rPr lang="en-US" sz="1867" dirty="0">
                <a:solidFill>
                  <a:srgbClr val="44546A"/>
                </a:solidFill>
                <a:latin typeface="calibri" panose="020F0502020204030204" pitchFamily="34" charset="0"/>
              </a:rPr>
              <a:t>Allows you to send messages to Twitter (write access, direct message).</a:t>
            </a:r>
            <a:endParaRPr lang="en-US" b="0" i="0" dirty="0">
              <a:solidFill>
                <a:srgbClr val="3C3C3C"/>
              </a:solidFill>
              <a:effectLst/>
              <a:latin typeface="BentonSansRegular"/>
            </a:endParaRPr>
          </a:p>
          <a:p>
            <a:pPr algn="l">
              <a:buFont typeface="Arial" panose="020B0604020202020204" pitchFamily="34" charset="0"/>
              <a:buChar char="•"/>
            </a:pPr>
            <a:r>
              <a:rPr lang="en-US" sz="1867" b="1" dirty="0">
                <a:solidFill>
                  <a:srgbClr val="C00000"/>
                </a:solidFill>
                <a:latin typeface="calibri" panose="020F0502020204030204" pitchFamily="34" charset="0"/>
              </a:rPr>
              <a:t>Page size – </a:t>
            </a:r>
            <a:r>
              <a:rPr lang="en-US" sz="1867" dirty="0">
                <a:solidFill>
                  <a:srgbClr val="44546A"/>
                </a:solidFill>
                <a:latin typeface="calibri" panose="020F0502020204030204" pitchFamily="34" charset="0"/>
              </a:rPr>
              <a:t>specifies the maximum number of tweets per page</a:t>
            </a:r>
            <a:endParaRPr lang="en-IN" dirty="0"/>
          </a:p>
        </p:txBody>
      </p:sp>
    </p:spTree>
    <p:extLst>
      <p:ext uri="{BB962C8B-B14F-4D97-AF65-F5344CB8AC3E}">
        <p14:creationId xmlns:p14="http://schemas.microsoft.com/office/powerpoint/2010/main" val="3881641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7842-8FF4-4D1C-8775-19B33BE0C004}"/>
              </a:ext>
            </a:extLst>
          </p:cNvPr>
          <p:cNvSpPr>
            <a:spLocks noGrp="1"/>
          </p:cNvSpPr>
          <p:nvPr>
            <p:ph type="title"/>
          </p:nvPr>
        </p:nvSpPr>
        <p:spPr/>
        <p:txBody>
          <a:bodyPr>
            <a:normAutofit/>
          </a:bodyPr>
          <a:lstStyle/>
          <a:p>
            <a:r>
              <a:rPr lang="en-IN" dirty="0"/>
              <a:t>Ariba Adapter</a:t>
            </a:r>
            <a:br>
              <a:rPr lang="en-IN" dirty="0"/>
            </a:br>
            <a:endParaRPr lang="en-IN" dirty="0"/>
          </a:p>
        </p:txBody>
      </p:sp>
      <p:sp>
        <p:nvSpPr>
          <p:cNvPr id="3" name="Content Placeholder 2">
            <a:extLst>
              <a:ext uri="{FF2B5EF4-FFF2-40B4-BE49-F238E27FC236}">
                <a16:creationId xmlns:a16="http://schemas.microsoft.com/office/drawing/2014/main" id="{4648DBAA-A391-4004-8481-2E2BAD5C8BE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4726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C7C9-518B-4ACB-9D36-681A944630DB}"/>
              </a:ext>
            </a:extLst>
          </p:cNvPr>
          <p:cNvSpPr>
            <a:spLocks noGrp="1"/>
          </p:cNvSpPr>
          <p:nvPr>
            <p:ph type="title"/>
          </p:nvPr>
        </p:nvSpPr>
        <p:spPr>
          <a:xfrm>
            <a:off x="804672" y="2386744"/>
            <a:ext cx="4486656" cy="1645920"/>
          </a:xfrm>
        </p:spPr>
        <p:txBody>
          <a:bodyPr vert="horz" lIns="365760" tIns="243840" rIns="365760" bIns="243840" rtlCol="0" anchor="ctr" anchorCtr="1">
            <a:normAutofit/>
          </a:bodyPr>
          <a:lstStyle/>
          <a:p>
            <a:pPr defTabSz="1219170"/>
            <a:r>
              <a:rPr lang="en-US" sz="3200" spc="267"/>
              <a:t>Odata </a:t>
            </a:r>
          </a:p>
        </p:txBody>
      </p:sp>
      <p:pic>
        <p:nvPicPr>
          <p:cNvPr id="5" name="Content Placeholder 4" descr="Table&#10;&#10;Description automatically generated">
            <a:extLst>
              <a:ext uri="{FF2B5EF4-FFF2-40B4-BE49-F238E27FC236}">
                <a16:creationId xmlns:a16="http://schemas.microsoft.com/office/drawing/2014/main" id="{8560BBEF-EFBF-4DA2-BEE3-854DC14CB8E7}"/>
              </a:ext>
            </a:extLst>
          </p:cNvPr>
          <p:cNvPicPr>
            <a:picLocks noGrp="1" noChangeAspect="1"/>
          </p:cNvPicPr>
          <p:nvPr>
            <p:ph idx="1"/>
          </p:nvPr>
        </p:nvPicPr>
        <p:blipFill>
          <a:blip r:embed="rId2"/>
          <a:stretch>
            <a:fillRect/>
          </a:stretch>
        </p:blipFill>
        <p:spPr>
          <a:xfrm>
            <a:off x="7162535" y="640081"/>
            <a:ext cx="3959879" cy="2544223"/>
          </a:xfrm>
          <a:prstGeom prst="rect">
            <a:avLst/>
          </a:prstGeom>
        </p:spPr>
      </p:pic>
      <p:pic>
        <p:nvPicPr>
          <p:cNvPr id="9" name="Picture 8">
            <a:extLst>
              <a:ext uri="{FF2B5EF4-FFF2-40B4-BE49-F238E27FC236}">
                <a16:creationId xmlns:a16="http://schemas.microsoft.com/office/drawing/2014/main" id="{911B57D2-AA4F-41B8-9692-8EA67D9EB019}"/>
              </a:ext>
            </a:extLst>
          </p:cNvPr>
          <p:cNvPicPr>
            <a:picLocks noChangeAspect="1"/>
          </p:cNvPicPr>
          <p:nvPr/>
        </p:nvPicPr>
        <p:blipFill>
          <a:blip r:embed="rId3"/>
          <a:stretch>
            <a:fillRect/>
          </a:stretch>
        </p:blipFill>
        <p:spPr>
          <a:xfrm>
            <a:off x="6733029" y="3671316"/>
            <a:ext cx="4818891" cy="445747"/>
          </a:xfrm>
          <a:prstGeom prst="rect">
            <a:avLst/>
          </a:prstGeom>
        </p:spPr>
      </p:pic>
    </p:spTree>
    <p:extLst>
      <p:ext uri="{BB962C8B-B14F-4D97-AF65-F5344CB8AC3E}">
        <p14:creationId xmlns:p14="http://schemas.microsoft.com/office/powerpoint/2010/main" val="392186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59F4-5549-466B-9DF5-2D6424959706}"/>
              </a:ext>
            </a:extLst>
          </p:cNvPr>
          <p:cNvSpPr>
            <a:spLocks noGrp="1"/>
          </p:cNvSpPr>
          <p:nvPr>
            <p:ph type="title"/>
          </p:nvPr>
        </p:nvSpPr>
        <p:spPr/>
        <p:txBody>
          <a:bodyPr>
            <a:normAutofit/>
          </a:bodyPr>
          <a:lstStyle/>
          <a:p>
            <a:r>
              <a:rPr lang="en-IN" dirty="0"/>
              <a:t>Ariba</a:t>
            </a:r>
            <a:br>
              <a:rPr lang="en-IN" dirty="0"/>
            </a:br>
            <a:endParaRPr lang="en-IN" dirty="0"/>
          </a:p>
        </p:txBody>
      </p:sp>
      <p:pic>
        <p:nvPicPr>
          <p:cNvPr id="5" name="Content Placeholder 4">
            <a:extLst>
              <a:ext uri="{FF2B5EF4-FFF2-40B4-BE49-F238E27FC236}">
                <a16:creationId xmlns:a16="http://schemas.microsoft.com/office/drawing/2014/main" id="{A2ED47F9-E3C4-44D2-9974-866B19D45226}"/>
              </a:ext>
            </a:extLst>
          </p:cNvPr>
          <p:cNvPicPr>
            <a:picLocks noGrp="1" noChangeAspect="1"/>
          </p:cNvPicPr>
          <p:nvPr>
            <p:ph idx="1"/>
          </p:nvPr>
        </p:nvPicPr>
        <p:blipFill>
          <a:blip r:embed="rId2"/>
          <a:stretch>
            <a:fillRect/>
          </a:stretch>
        </p:blipFill>
        <p:spPr>
          <a:xfrm>
            <a:off x="967258" y="1840972"/>
            <a:ext cx="5128743" cy="3176056"/>
          </a:xfrm>
        </p:spPr>
      </p:pic>
      <p:pic>
        <p:nvPicPr>
          <p:cNvPr id="7" name="Picture 6">
            <a:extLst>
              <a:ext uri="{FF2B5EF4-FFF2-40B4-BE49-F238E27FC236}">
                <a16:creationId xmlns:a16="http://schemas.microsoft.com/office/drawing/2014/main" id="{5D88FFA6-0673-451D-B4DA-12CF5E0003A2}"/>
              </a:ext>
            </a:extLst>
          </p:cNvPr>
          <p:cNvPicPr>
            <a:picLocks noChangeAspect="1"/>
          </p:cNvPicPr>
          <p:nvPr/>
        </p:nvPicPr>
        <p:blipFill>
          <a:blip r:embed="rId3"/>
          <a:stretch>
            <a:fillRect/>
          </a:stretch>
        </p:blipFill>
        <p:spPr>
          <a:xfrm>
            <a:off x="4744720" y="1840973"/>
            <a:ext cx="7584968" cy="3066308"/>
          </a:xfrm>
          <a:prstGeom prst="rect">
            <a:avLst/>
          </a:prstGeom>
        </p:spPr>
      </p:pic>
    </p:spTree>
    <p:extLst>
      <p:ext uri="{BB962C8B-B14F-4D97-AF65-F5344CB8AC3E}">
        <p14:creationId xmlns:p14="http://schemas.microsoft.com/office/powerpoint/2010/main" val="2186541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9679-8755-41CD-B608-B0F4DFD830FE}"/>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6A1E6748-5CDD-481C-B084-90366DB2102A}"/>
              </a:ext>
            </a:extLst>
          </p:cNvPr>
          <p:cNvSpPr>
            <a:spLocks noGrp="1"/>
          </p:cNvSpPr>
          <p:nvPr>
            <p:ph idx="1"/>
          </p:nvPr>
        </p:nvSpPr>
        <p:spPr>
          <a:xfrm>
            <a:off x="648931" y="2438400"/>
            <a:ext cx="3505493" cy="3785419"/>
          </a:xfrm>
        </p:spPr>
        <p:txBody>
          <a:bodyPr>
            <a:normAutofit/>
          </a:bodyPr>
          <a:lstStyle/>
          <a:p>
            <a:r>
              <a:rPr lang="en-IN" sz="2000"/>
              <a:t>Test and Prod system</a:t>
            </a:r>
          </a:p>
          <a:p>
            <a:endParaRPr lang="en-IN" sz="2000"/>
          </a:p>
        </p:txBody>
      </p:sp>
      <p:pic>
        <p:nvPicPr>
          <p:cNvPr id="4" name="Picture 3" descr="Graphical user interface, text, application, email&#10;&#10;Description automatically generated">
            <a:extLst>
              <a:ext uri="{FF2B5EF4-FFF2-40B4-BE49-F238E27FC236}">
                <a16:creationId xmlns:a16="http://schemas.microsoft.com/office/drawing/2014/main" id="{F981FB4C-0C60-44D9-BB71-7E1D2952B078}"/>
              </a:ext>
            </a:extLst>
          </p:cNvPr>
          <p:cNvPicPr>
            <a:picLocks noChangeAspect="1"/>
          </p:cNvPicPr>
          <p:nvPr/>
        </p:nvPicPr>
        <p:blipFill>
          <a:blip r:embed="rId2"/>
          <a:stretch>
            <a:fillRect/>
          </a:stretch>
        </p:blipFill>
        <p:spPr>
          <a:xfrm>
            <a:off x="5405861" y="1711868"/>
            <a:ext cx="6019331" cy="3431017"/>
          </a:xfrm>
          <a:prstGeom prst="rect">
            <a:avLst/>
          </a:prstGeom>
          <a:effectLst/>
        </p:spPr>
      </p:pic>
    </p:spTree>
    <p:extLst>
      <p:ext uri="{BB962C8B-B14F-4D97-AF65-F5344CB8AC3E}">
        <p14:creationId xmlns:p14="http://schemas.microsoft.com/office/powerpoint/2010/main" val="227467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5514-82EA-4C92-947A-0DDB6778E114}"/>
              </a:ext>
            </a:extLst>
          </p:cNvPr>
          <p:cNvSpPr>
            <a:spLocks noGrp="1"/>
          </p:cNvSpPr>
          <p:nvPr>
            <p:ph type="title"/>
          </p:nvPr>
        </p:nvSpPr>
        <p:spPr>
          <a:xfrm>
            <a:off x="648928" y="629266"/>
            <a:ext cx="3505496" cy="1622321"/>
          </a:xfrm>
        </p:spPr>
        <p:txBody>
          <a:bodyPr>
            <a:normAutofit/>
          </a:bodyPr>
          <a:lstStyle/>
          <a:p>
            <a:endParaRPr lang="en-IN"/>
          </a:p>
        </p:txBody>
      </p:sp>
      <p:sp>
        <p:nvSpPr>
          <p:cNvPr id="8" name="Content Placeholder 7">
            <a:extLst>
              <a:ext uri="{FF2B5EF4-FFF2-40B4-BE49-F238E27FC236}">
                <a16:creationId xmlns:a16="http://schemas.microsoft.com/office/drawing/2014/main" id="{07183913-F3DB-DA58-4C82-0CAADED99555}"/>
              </a:ext>
            </a:extLst>
          </p:cNvPr>
          <p:cNvSpPr>
            <a:spLocks noGrp="1"/>
          </p:cNvSpPr>
          <p:nvPr>
            <p:ph idx="1"/>
          </p:nvPr>
        </p:nvSpPr>
        <p:spPr>
          <a:xfrm>
            <a:off x="648931" y="2438400"/>
            <a:ext cx="3505493" cy="3785419"/>
          </a:xfrm>
        </p:spPr>
        <p:txBody>
          <a:bodyPr>
            <a:normAutofit/>
          </a:bodyPr>
          <a:lstStyle/>
          <a:p>
            <a:endParaRPr lang="en-US" sz="2000"/>
          </a:p>
        </p:txBody>
      </p:sp>
      <p:pic>
        <p:nvPicPr>
          <p:cNvPr id="4" name="Content Placeholder 4" descr="Graphical user interface, application&#10;&#10;Description automatically generated">
            <a:extLst>
              <a:ext uri="{FF2B5EF4-FFF2-40B4-BE49-F238E27FC236}">
                <a16:creationId xmlns:a16="http://schemas.microsoft.com/office/drawing/2014/main" id="{BFAFAACB-91C8-489B-B37C-47040E52D0E7}"/>
              </a:ext>
            </a:extLst>
          </p:cNvPr>
          <p:cNvPicPr>
            <a:picLocks noChangeAspect="1"/>
          </p:cNvPicPr>
          <p:nvPr/>
        </p:nvPicPr>
        <p:blipFill>
          <a:blip r:embed="rId2"/>
          <a:stretch>
            <a:fillRect/>
          </a:stretch>
        </p:blipFill>
        <p:spPr>
          <a:xfrm>
            <a:off x="5405861" y="997072"/>
            <a:ext cx="6019331" cy="4860608"/>
          </a:xfrm>
          <a:prstGeom prst="rect">
            <a:avLst/>
          </a:prstGeom>
          <a:effectLst/>
        </p:spPr>
      </p:pic>
    </p:spTree>
    <p:extLst>
      <p:ext uri="{BB962C8B-B14F-4D97-AF65-F5344CB8AC3E}">
        <p14:creationId xmlns:p14="http://schemas.microsoft.com/office/powerpoint/2010/main" val="738346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6A9F-2E28-4744-8703-3BE09816C693}"/>
              </a:ext>
            </a:extLst>
          </p:cNvPr>
          <p:cNvSpPr>
            <a:spLocks noGrp="1"/>
          </p:cNvSpPr>
          <p:nvPr>
            <p:ph type="title"/>
          </p:nvPr>
        </p:nvSpPr>
        <p:spPr>
          <a:xfrm>
            <a:off x="648928" y="629266"/>
            <a:ext cx="3505496" cy="1622321"/>
          </a:xfrm>
        </p:spPr>
        <p:txBody>
          <a:bodyPr>
            <a:normAutofit/>
          </a:bodyPr>
          <a:lstStyle/>
          <a:p>
            <a:r>
              <a:rPr lang="en-IN" dirty="0"/>
              <a:t>Ariba Receiver </a:t>
            </a:r>
            <a:r>
              <a:rPr lang="en-IN" dirty="0" err="1"/>
              <a:t>Adapetr</a:t>
            </a:r>
            <a:endParaRPr lang="en-IN" dirty="0"/>
          </a:p>
        </p:txBody>
      </p:sp>
      <p:sp>
        <p:nvSpPr>
          <p:cNvPr id="8" name="Content Placeholder 7">
            <a:extLst>
              <a:ext uri="{FF2B5EF4-FFF2-40B4-BE49-F238E27FC236}">
                <a16:creationId xmlns:a16="http://schemas.microsoft.com/office/drawing/2014/main" id="{A551312F-0F64-4E46-6739-9B083A39E47A}"/>
              </a:ext>
            </a:extLst>
          </p:cNvPr>
          <p:cNvSpPr>
            <a:spLocks noGrp="1"/>
          </p:cNvSpPr>
          <p:nvPr>
            <p:ph idx="1"/>
          </p:nvPr>
        </p:nvSpPr>
        <p:spPr>
          <a:xfrm>
            <a:off x="648931" y="2438400"/>
            <a:ext cx="3505493" cy="3785419"/>
          </a:xfrm>
        </p:spPr>
        <p:txBody>
          <a:bodyPr>
            <a:normAutofit/>
          </a:bodyPr>
          <a:lstStyle/>
          <a:p>
            <a:endParaRPr lang="en-US" sz="2000"/>
          </a:p>
        </p:txBody>
      </p:sp>
      <p:pic>
        <p:nvPicPr>
          <p:cNvPr id="4" name="Content Placeholder 4" descr="Graphical user interface, application&#10;&#10;Description automatically generated">
            <a:extLst>
              <a:ext uri="{FF2B5EF4-FFF2-40B4-BE49-F238E27FC236}">
                <a16:creationId xmlns:a16="http://schemas.microsoft.com/office/drawing/2014/main" id="{05C31AAB-C4D7-44C9-ABD1-FCD46365C216}"/>
              </a:ext>
            </a:extLst>
          </p:cNvPr>
          <p:cNvPicPr>
            <a:picLocks noChangeAspect="1"/>
          </p:cNvPicPr>
          <p:nvPr/>
        </p:nvPicPr>
        <p:blipFill>
          <a:blip r:embed="rId2"/>
          <a:stretch>
            <a:fillRect/>
          </a:stretch>
        </p:blipFill>
        <p:spPr>
          <a:xfrm>
            <a:off x="5405861" y="1245369"/>
            <a:ext cx="6019331" cy="4364015"/>
          </a:xfrm>
          <a:prstGeom prst="rect">
            <a:avLst/>
          </a:prstGeom>
          <a:effectLst/>
        </p:spPr>
      </p:pic>
    </p:spTree>
    <p:extLst>
      <p:ext uri="{BB962C8B-B14F-4D97-AF65-F5344CB8AC3E}">
        <p14:creationId xmlns:p14="http://schemas.microsoft.com/office/powerpoint/2010/main" val="2883956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5069-E2E3-4A43-BA97-1CE75AF10C8E}"/>
              </a:ext>
            </a:extLst>
          </p:cNvPr>
          <p:cNvSpPr>
            <a:spLocks noGrp="1"/>
          </p:cNvSpPr>
          <p:nvPr>
            <p:ph type="title"/>
          </p:nvPr>
        </p:nvSpPr>
        <p:spPr>
          <a:xfrm>
            <a:off x="648928" y="629266"/>
            <a:ext cx="3505496" cy="1622321"/>
          </a:xfrm>
        </p:spPr>
        <p:txBody>
          <a:bodyPr>
            <a:normAutofit/>
          </a:bodyPr>
          <a:lstStyle/>
          <a:p>
            <a:endParaRPr lang="en-IN"/>
          </a:p>
        </p:txBody>
      </p:sp>
      <p:sp>
        <p:nvSpPr>
          <p:cNvPr id="8" name="Content Placeholder 7">
            <a:extLst>
              <a:ext uri="{FF2B5EF4-FFF2-40B4-BE49-F238E27FC236}">
                <a16:creationId xmlns:a16="http://schemas.microsoft.com/office/drawing/2014/main" id="{FFEFC93F-6872-751E-4C75-409968E67957}"/>
              </a:ext>
            </a:extLst>
          </p:cNvPr>
          <p:cNvSpPr>
            <a:spLocks noGrp="1"/>
          </p:cNvSpPr>
          <p:nvPr>
            <p:ph idx="1"/>
          </p:nvPr>
        </p:nvSpPr>
        <p:spPr>
          <a:xfrm>
            <a:off x="648931" y="2438400"/>
            <a:ext cx="3505493" cy="3785419"/>
          </a:xfrm>
        </p:spPr>
        <p:txBody>
          <a:bodyPr>
            <a:normAutofit/>
          </a:bodyPr>
          <a:lstStyle/>
          <a:p>
            <a:endParaRPr lang="en-US" sz="2000"/>
          </a:p>
        </p:txBody>
      </p:sp>
      <p:pic>
        <p:nvPicPr>
          <p:cNvPr id="4" name="Content Placeholder 3" descr="Graphical user interface, application&#10;&#10;Description automatically generated">
            <a:extLst>
              <a:ext uri="{FF2B5EF4-FFF2-40B4-BE49-F238E27FC236}">
                <a16:creationId xmlns:a16="http://schemas.microsoft.com/office/drawing/2014/main" id="{E141EFF3-70B5-4B33-B939-D48361687A0E}"/>
              </a:ext>
            </a:extLst>
          </p:cNvPr>
          <p:cNvPicPr>
            <a:picLocks noChangeAspect="1"/>
          </p:cNvPicPr>
          <p:nvPr/>
        </p:nvPicPr>
        <p:blipFill>
          <a:blip r:embed="rId2"/>
          <a:stretch>
            <a:fillRect/>
          </a:stretch>
        </p:blipFill>
        <p:spPr>
          <a:xfrm>
            <a:off x="5405861" y="1155080"/>
            <a:ext cx="6019331" cy="4544593"/>
          </a:xfrm>
          <a:prstGeom prst="rect">
            <a:avLst/>
          </a:prstGeom>
          <a:effectLst/>
        </p:spPr>
      </p:pic>
    </p:spTree>
    <p:extLst>
      <p:ext uri="{BB962C8B-B14F-4D97-AF65-F5344CB8AC3E}">
        <p14:creationId xmlns:p14="http://schemas.microsoft.com/office/powerpoint/2010/main" val="947418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76D-F03C-4C02-9D63-5BDD0A0A5EB3}"/>
              </a:ext>
            </a:extLst>
          </p:cNvPr>
          <p:cNvSpPr>
            <a:spLocks noGrp="1"/>
          </p:cNvSpPr>
          <p:nvPr>
            <p:ph type="title"/>
          </p:nvPr>
        </p:nvSpPr>
        <p:spPr/>
        <p:txBody>
          <a:bodyPr>
            <a:normAutofit/>
          </a:bodyPr>
          <a:lstStyle/>
          <a:p>
            <a:r>
              <a:rPr lang="en-IN" dirty="0"/>
              <a:t>Success factor Adapter</a:t>
            </a:r>
            <a:br>
              <a:rPr lang="en-IN" dirty="0"/>
            </a:br>
            <a:endParaRPr lang="en-IN" dirty="0"/>
          </a:p>
        </p:txBody>
      </p:sp>
      <p:sp>
        <p:nvSpPr>
          <p:cNvPr id="3" name="Content Placeholder 2">
            <a:extLst>
              <a:ext uri="{FF2B5EF4-FFF2-40B4-BE49-F238E27FC236}">
                <a16:creationId xmlns:a16="http://schemas.microsoft.com/office/drawing/2014/main" id="{9210C0F1-3D09-44AC-ACF3-E571F1121EF3}"/>
              </a:ext>
            </a:extLst>
          </p:cNvPr>
          <p:cNvSpPr>
            <a:spLocks noGrp="1"/>
          </p:cNvSpPr>
          <p:nvPr>
            <p:ph idx="1"/>
          </p:nvPr>
        </p:nvSpPr>
        <p:spPr/>
        <p:txBody>
          <a:bodyPr/>
          <a:lstStyle/>
          <a:p>
            <a:pPr algn="l"/>
            <a:r>
              <a:rPr lang="en-US" b="0" i="0" dirty="0">
                <a:solidFill>
                  <a:srgbClr val="000000"/>
                </a:solidFill>
                <a:effectLst/>
                <a:latin typeface="BentonSansRegular"/>
              </a:rPr>
              <a:t>Deploying the Credentials using which you would connect to the SuccessFactors system</a:t>
            </a:r>
          </a:p>
          <a:p>
            <a:br>
              <a:rPr lang="en-US" b="0" i="0" dirty="0">
                <a:solidFill>
                  <a:srgbClr val="3C3C3C"/>
                </a:solidFill>
                <a:effectLst/>
                <a:latin typeface="BentonSansRegular"/>
              </a:rPr>
            </a:br>
            <a:endParaRPr lang="en-IN" dirty="0"/>
          </a:p>
        </p:txBody>
      </p:sp>
    </p:spTree>
    <p:extLst>
      <p:ext uri="{BB962C8B-B14F-4D97-AF65-F5344CB8AC3E}">
        <p14:creationId xmlns:p14="http://schemas.microsoft.com/office/powerpoint/2010/main" val="1645553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8023-FB3A-448B-A8EC-36C6D745BD2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A177F81-912F-42BA-9403-6A16955DCA30}"/>
              </a:ext>
            </a:extLst>
          </p:cNvPr>
          <p:cNvPicPr>
            <a:picLocks noGrp="1" noChangeAspect="1"/>
          </p:cNvPicPr>
          <p:nvPr>
            <p:ph idx="1"/>
          </p:nvPr>
        </p:nvPicPr>
        <p:blipFill>
          <a:blip r:embed="rId2"/>
          <a:stretch>
            <a:fillRect/>
          </a:stretch>
        </p:blipFill>
        <p:spPr>
          <a:xfrm>
            <a:off x="2276921" y="1826684"/>
            <a:ext cx="7638159" cy="4349749"/>
          </a:xfrm>
        </p:spPr>
      </p:pic>
    </p:spTree>
    <p:extLst>
      <p:ext uri="{BB962C8B-B14F-4D97-AF65-F5344CB8AC3E}">
        <p14:creationId xmlns:p14="http://schemas.microsoft.com/office/powerpoint/2010/main" val="1225849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8D80-828D-4393-8AAF-375ADCB71034}"/>
              </a:ext>
            </a:extLst>
          </p:cNvPr>
          <p:cNvSpPr>
            <a:spLocks noGrp="1"/>
          </p:cNvSpPr>
          <p:nvPr>
            <p:ph type="title"/>
          </p:nvPr>
        </p:nvSpPr>
        <p:spPr>
          <a:xfrm>
            <a:off x="648928" y="629266"/>
            <a:ext cx="3505496" cy="1622321"/>
          </a:xfrm>
        </p:spPr>
        <p:txBody>
          <a:bodyPr>
            <a:normAutofit/>
          </a:bodyPr>
          <a:lstStyle/>
          <a:p>
            <a:r>
              <a:rPr lang="en-IN" sz="3467"/>
              <a:t>Sender </a:t>
            </a:r>
            <a:r>
              <a:rPr lang="en-IN" sz="3467" err="1"/>
              <a:t>Successfactor</a:t>
            </a:r>
            <a:r>
              <a:rPr lang="en-IN" sz="3467"/>
              <a:t> Adapter</a:t>
            </a:r>
          </a:p>
        </p:txBody>
      </p:sp>
      <p:sp>
        <p:nvSpPr>
          <p:cNvPr id="9" name="Content Placeholder 8">
            <a:extLst>
              <a:ext uri="{FF2B5EF4-FFF2-40B4-BE49-F238E27FC236}">
                <a16:creationId xmlns:a16="http://schemas.microsoft.com/office/drawing/2014/main" id="{3827E7FD-3DF8-E6BC-E8AF-F167766CFC94}"/>
              </a:ext>
            </a:extLst>
          </p:cNvPr>
          <p:cNvSpPr>
            <a:spLocks noGrp="1"/>
          </p:cNvSpPr>
          <p:nvPr>
            <p:ph idx="1"/>
          </p:nvPr>
        </p:nvSpPr>
        <p:spPr>
          <a:xfrm>
            <a:off x="648931" y="2438400"/>
            <a:ext cx="3505493" cy="3785419"/>
          </a:xfrm>
        </p:spPr>
        <p:txBody>
          <a:bodyPr>
            <a:normAutofit/>
          </a:bodyPr>
          <a:lstStyle/>
          <a:p>
            <a:endParaRPr lang="en-US" sz="2000"/>
          </a:p>
        </p:txBody>
      </p:sp>
      <p:pic>
        <p:nvPicPr>
          <p:cNvPr id="5" name="Content Placeholder 4" descr="Graphical user interface, application, Teams&#10;&#10;Description automatically generated">
            <a:extLst>
              <a:ext uri="{FF2B5EF4-FFF2-40B4-BE49-F238E27FC236}">
                <a16:creationId xmlns:a16="http://schemas.microsoft.com/office/drawing/2014/main" id="{37132606-E039-496B-B047-470E15FDCE39}"/>
              </a:ext>
            </a:extLst>
          </p:cNvPr>
          <p:cNvPicPr>
            <a:picLocks noChangeAspect="1"/>
          </p:cNvPicPr>
          <p:nvPr/>
        </p:nvPicPr>
        <p:blipFill>
          <a:blip r:embed="rId2"/>
          <a:stretch>
            <a:fillRect/>
          </a:stretch>
        </p:blipFill>
        <p:spPr>
          <a:xfrm>
            <a:off x="5405861" y="2629816"/>
            <a:ext cx="6019331" cy="1595121"/>
          </a:xfrm>
          <a:prstGeom prst="rect">
            <a:avLst/>
          </a:prstGeom>
          <a:effectLst/>
        </p:spPr>
      </p:pic>
    </p:spTree>
    <p:extLst>
      <p:ext uri="{BB962C8B-B14F-4D97-AF65-F5344CB8AC3E}">
        <p14:creationId xmlns:p14="http://schemas.microsoft.com/office/powerpoint/2010/main" val="2851695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689C-7BA5-4957-8B48-4B4497137F1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8CF33D-35ED-45C2-9135-184760EA6452}"/>
              </a:ext>
            </a:extLst>
          </p:cNvPr>
          <p:cNvPicPr>
            <a:picLocks noGrp="1" noChangeAspect="1"/>
          </p:cNvPicPr>
          <p:nvPr>
            <p:ph idx="1"/>
          </p:nvPr>
        </p:nvPicPr>
        <p:blipFill>
          <a:blip r:embed="rId2"/>
          <a:stretch>
            <a:fillRect/>
          </a:stretch>
        </p:blipFill>
        <p:spPr>
          <a:xfrm>
            <a:off x="838200" y="2066315"/>
            <a:ext cx="10515600" cy="3870487"/>
          </a:xfrm>
        </p:spPr>
      </p:pic>
    </p:spTree>
    <p:extLst>
      <p:ext uri="{BB962C8B-B14F-4D97-AF65-F5344CB8AC3E}">
        <p14:creationId xmlns:p14="http://schemas.microsoft.com/office/powerpoint/2010/main" val="107398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BE7B-8ECC-4701-B47F-9281A9923FF0}"/>
              </a:ext>
            </a:extLst>
          </p:cNvPr>
          <p:cNvSpPr>
            <a:spLocks noGrp="1"/>
          </p:cNvSpPr>
          <p:nvPr>
            <p:ph type="title"/>
          </p:nvPr>
        </p:nvSpPr>
        <p:spPr/>
        <p:txBody>
          <a:bodyPr/>
          <a:lstStyle/>
          <a:p>
            <a:endParaRPr lang="en-IN"/>
          </a:p>
        </p:txBody>
      </p:sp>
      <p:graphicFrame>
        <p:nvGraphicFramePr>
          <p:cNvPr id="4" name="Table 4">
            <a:extLst>
              <a:ext uri="{FF2B5EF4-FFF2-40B4-BE49-F238E27FC236}">
                <a16:creationId xmlns:a16="http://schemas.microsoft.com/office/drawing/2014/main" id="{D13910E9-82EA-4EDC-B0AE-2D04617DB38E}"/>
              </a:ext>
            </a:extLst>
          </p:cNvPr>
          <p:cNvGraphicFramePr>
            <a:graphicFrameLocks noGrp="1"/>
          </p:cNvGraphicFramePr>
          <p:nvPr>
            <p:ph idx="1"/>
          </p:nvPr>
        </p:nvGraphicFramePr>
        <p:xfrm>
          <a:off x="693056" y="1"/>
          <a:ext cx="10515600" cy="642819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974136818"/>
                    </a:ext>
                  </a:extLst>
                </a:gridCol>
                <a:gridCol w="5257800">
                  <a:extLst>
                    <a:ext uri="{9D8B030D-6E8A-4147-A177-3AD203B41FA5}">
                      <a16:colId xmlns:a16="http://schemas.microsoft.com/office/drawing/2014/main" val="661433702"/>
                    </a:ext>
                  </a:extLst>
                </a:gridCol>
              </a:tblGrid>
              <a:tr h="714889">
                <a:tc>
                  <a:txBody>
                    <a:bodyPr/>
                    <a:lstStyle/>
                    <a:p>
                      <a:r>
                        <a:rPr lang="en-IN" sz="1800" b="1" i="0" kern="1200" dirty="0">
                          <a:solidFill>
                            <a:schemeClr val="lt1"/>
                          </a:solidFill>
                          <a:effectLst/>
                          <a:latin typeface="+mn-lt"/>
                          <a:ea typeface="+mn-ea"/>
                          <a:cs typeface="+mn-cs"/>
                        </a:rPr>
                        <a:t>Parameter</a:t>
                      </a:r>
                      <a:endParaRPr lang="en-IN" sz="2400" dirty="0"/>
                    </a:p>
                  </a:txBody>
                  <a:tcPr marL="121920" marR="121920" marT="60960" marB="60960"/>
                </a:tc>
                <a:tc>
                  <a:txBody>
                    <a:bodyPr/>
                    <a:lstStyle/>
                    <a:p>
                      <a:r>
                        <a:rPr lang="en-IN" sz="1800" b="1" i="0" kern="1200" dirty="0">
                          <a:solidFill>
                            <a:schemeClr val="lt1"/>
                          </a:solidFill>
                          <a:effectLst/>
                          <a:latin typeface="+mn-lt"/>
                          <a:ea typeface="+mn-ea"/>
                          <a:cs typeface="+mn-cs"/>
                        </a:rPr>
                        <a:t>Description</a:t>
                      </a:r>
                      <a:endParaRPr lang="en-IN" sz="2400" dirty="0"/>
                    </a:p>
                  </a:txBody>
                  <a:tcPr marL="121920" marR="121920" marT="60960" marB="60960"/>
                </a:tc>
                <a:extLst>
                  <a:ext uri="{0D108BD9-81ED-4DB2-BD59-A6C34878D82A}">
                    <a16:rowId xmlns:a16="http://schemas.microsoft.com/office/drawing/2014/main" val="2989554750"/>
                  </a:ext>
                </a:extLst>
              </a:tr>
              <a:tr h="1219200">
                <a:tc>
                  <a:txBody>
                    <a:bodyPr/>
                    <a:lstStyle/>
                    <a:p>
                      <a:r>
                        <a:rPr lang="en-IN" sz="1800" b="1" i="0" kern="1200" dirty="0">
                          <a:solidFill>
                            <a:schemeClr val="dk1"/>
                          </a:solidFill>
                          <a:effectLst/>
                          <a:latin typeface="+mn-lt"/>
                          <a:ea typeface="+mn-ea"/>
                          <a:cs typeface="+mn-cs"/>
                        </a:rPr>
                        <a:t>Address</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URL of the SuccessFactors data center that you want to connect to. You can browse and select the SuccessFactors data center URL by using the </a:t>
                      </a:r>
                      <a:r>
                        <a:rPr lang="en-US" sz="1800" b="1" i="0" kern="1200" dirty="0">
                          <a:solidFill>
                            <a:schemeClr val="dk1"/>
                          </a:solidFill>
                          <a:effectLst/>
                          <a:latin typeface="+mn-lt"/>
                          <a:ea typeface="+mn-ea"/>
                          <a:cs typeface="+mn-cs"/>
                        </a:rPr>
                        <a:t>Select</a:t>
                      </a:r>
                      <a:r>
                        <a:rPr lang="en-US" sz="1800" b="0" i="0" kern="1200" dirty="0">
                          <a:solidFill>
                            <a:schemeClr val="dk1"/>
                          </a:solidFill>
                          <a:effectLst/>
                          <a:latin typeface="+mn-lt"/>
                          <a:ea typeface="+mn-ea"/>
                          <a:cs typeface="+mn-cs"/>
                        </a:rPr>
                        <a:t> option.</a:t>
                      </a:r>
                      <a:endParaRPr lang="en-IN" sz="2400" dirty="0"/>
                    </a:p>
                  </a:txBody>
                  <a:tcPr marL="121920" marR="121920" marT="60960" marB="60960"/>
                </a:tc>
                <a:extLst>
                  <a:ext uri="{0D108BD9-81ED-4DB2-BD59-A6C34878D82A}">
                    <a16:rowId xmlns:a16="http://schemas.microsoft.com/office/drawing/2014/main" val="1086147005"/>
                  </a:ext>
                </a:extLst>
              </a:tr>
              <a:tr h="1310640">
                <a:tc>
                  <a:txBody>
                    <a:bodyPr/>
                    <a:lstStyle/>
                    <a:p>
                      <a:r>
                        <a:rPr lang="en-IN" sz="1800" b="1" i="0" kern="1200" dirty="0">
                          <a:solidFill>
                            <a:schemeClr val="dk1"/>
                          </a:solidFill>
                          <a:effectLst/>
                          <a:latin typeface="+mn-lt"/>
                          <a:ea typeface="+mn-ea"/>
                          <a:cs typeface="+mn-cs"/>
                        </a:rPr>
                        <a:t>Authentication</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Select one of the following authentication </a:t>
                      </a:r>
                      <a:r>
                        <a:rPr lang="en-US" sz="1800" b="0" i="0" kern="1200" dirty="0" err="1">
                          <a:solidFill>
                            <a:schemeClr val="dk1"/>
                          </a:solidFill>
                          <a:effectLst/>
                          <a:latin typeface="+mn-lt"/>
                          <a:ea typeface="+mn-ea"/>
                          <a:cs typeface="+mn-cs"/>
                        </a:rPr>
                        <a:t>methods:</a:t>
                      </a:r>
                      <a:r>
                        <a:rPr lang="en-US" sz="1800" b="1" i="0" kern="1200" dirty="0" err="1">
                          <a:solidFill>
                            <a:schemeClr val="dk1"/>
                          </a:solidFill>
                          <a:effectLst/>
                          <a:latin typeface="+mn-lt"/>
                          <a:ea typeface="+mn-ea"/>
                          <a:cs typeface="+mn-cs"/>
                        </a:rPr>
                        <a:t>Basic</a:t>
                      </a:r>
                      <a:endParaRPr lang="en-US" sz="1800" b="0" i="0" kern="1200" dirty="0">
                        <a:solidFill>
                          <a:schemeClr val="dk1"/>
                        </a:solidFill>
                        <a:effectLst/>
                        <a:latin typeface="+mn-lt"/>
                        <a:ea typeface="+mn-ea"/>
                        <a:cs typeface="+mn-cs"/>
                      </a:endParaRPr>
                    </a:p>
                    <a:p>
                      <a:r>
                        <a:rPr lang="en-US" sz="1800" b="1" i="0" kern="1200" dirty="0">
                          <a:solidFill>
                            <a:schemeClr val="dk1"/>
                          </a:solidFill>
                          <a:effectLst/>
                          <a:latin typeface="+mn-lt"/>
                          <a:ea typeface="+mn-ea"/>
                          <a:cs typeface="+mn-cs"/>
                        </a:rPr>
                        <a:t>OAuth2 SAML Bearer Assertion</a:t>
                      </a:r>
                      <a:endParaRPr lang="en-US" sz="1800" b="0" i="0" kern="1200" dirty="0">
                        <a:solidFill>
                          <a:schemeClr val="dk1"/>
                        </a:solidFill>
                        <a:effectLst/>
                        <a:latin typeface="+mn-lt"/>
                        <a:ea typeface="+mn-ea"/>
                        <a:cs typeface="+mn-cs"/>
                      </a:endParaRPr>
                    </a:p>
                    <a:p>
                      <a:endParaRPr lang="en-IN" sz="2400" dirty="0"/>
                    </a:p>
                  </a:txBody>
                  <a:tcPr marL="121920" marR="121920" marT="60960" marB="60960"/>
                </a:tc>
                <a:extLst>
                  <a:ext uri="{0D108BD9-81ED-4DB2-BD59-A6C34878D82A}">
                    <a16:rowId xmlns:a16="http://schemas.microsoft.com/office/drawing/2014/main" val="3239736910"/>
                  </a:ext>
                </a:extLst>
              </a:tr>
              <a:tr h="853440">
                <a:tc>
                  <a:txBody>
                    <a:bodyPr/>
                    <a:lstStyle/>
                    <a:p>
                      <a:pPr fontAlgn="t"/>
                      <a:r>
                        <a:rPr lang="en-IN" sz="2400" b="1" dirty="0">
                          <a:effectLst/>
                        </a:rPr>
                        <a:t>Credential Name</a:t>
                      </a:r>
                      <a:endParaRPr lang="en-IN" sz="2400" dirty="0">
                        <a:effectLst/>
                      </a:endParaRPr>
                    </a:p>
                  </a:txBody>
                  <a:tcPr marL="121920" marR="121920" marT="60960" marB="60960"/>
                </a:tc>
                <a:tc>
                  <a:txBody>
                    <a:bodyPr/>
                    <a:lstStyle/>
                    <a:p>
                      <a:pPr fontAlgn="t"/>
                      <a:r>
                        <a:rPr lang="en-US" sz="2400" dirty="0">
                          <a:effectLst/>
                        </a:rPr>
                        <a:t>Credential name for your credentials that has been deployed on the tenant.</a:t>
                      </a:r>
                    </a:p>
                  </a:txBody>
                  <a:tcPr marL="121920" marR="121920" marT="60960" marB="60960"/>
                </a:tc>
                <a:extLst>
                  <a:ext uri="{0D108BD9-81ED-4DB2-BD59-A6C34878D82A}">
                    <a16:rowId xmlns:a16="http://schemas.microsoft.com/office/drawing/2014/main" val="2727475487"/>
                  </a:ext>
                </a:extLst>
              </a:tr>
              <a:tr h="494453">
                <a:tc>
                  <a:txBody>
                    <a:bodyPr/>
                    <a:lstStyle/>
                    <a:p>
                      <a:pPr fontAlgn="t"/>
                      <a:r>
                        <a:rPr lang="en-IN" sz="2400" b="1" dirty="0">
                          <a:effectLst/>
                        </a:rPr>
                        <a:t>Call Type</a:t>
                      </a:r>
                      <a:endParaRPr lang="en-IN" sz="2400" dirty="0">
                        <a:effectLst/>
                      </a:endParaRPr>
                    </a:p>
                  </a:txBody>
                  <a:tcPr marL="121920" marR="121920" marT="60960" marB="60960"/>
                </a:tc>
                <a:tc>
                  <a:txBody>
                    <a:bodyPr/>
                    <a:lstStyle/>
                    <a:p>
                      <a:pPr fontAlgn="t"/>
                      <a:r>
                        <a:rPr lang="en-IN" sz="2400" dirty="0">
                          <a:effectLst/>
                        </a:rPr>
                        <a:t>Synchronous and </a:t>
                      </a:r>
                      <a:r>
                        <a:rPr lang="en-IN" sz="2400" dirty="0" err="1">
                          <a:effectLst/>
                        </a:rPr>
                        <a:t>ASynchronous</a:t>
                      </a:r>
                      <a:endParaRPr lang="en-IN" sz="2400" dirty="0">
                        <a:effectLst/>
                      </a:endParaRPr>
                    </a:p>
                  </a:txBody>
                  <a:tcPr marL="121920" marR="121920" marT="60960" marB="60960"/>
                </a:tc>
                <a:extLst>
                  <a:ext uri="{0D108BD9-81ED-4DB2-BD59-A6C34878D82A}">
                    <a16:rowId xmlns:a16="http://schemas.microsoft.com/office/drawing/2014/main" val="648444302"/>
                  </a:ext>
                </a:extLst>
              </a:tr>
              <a:tr h="494453">
                <a:tc>
                  <a:txBody>
                    <a:bodyPr/>
                    <a:lstStyle/>
                    <a:p>
                      <a:r>
                        <a:rPr lang="en-IN" sz="1800" b="1" i="0" kern="1200" dirty="0">
                          <a:solidFill>
                            <a:schemeClr val="dk1"/>
                          </a:solidFill>
                          <a:effectLst/>
                          <a:latin typeface="+mn-lt"/>
                          <a:ea typeface="+mn-ea"/>
                          <a:cs typeface="+mn-cs"/>
                        </a:rPr>
                        <a:t>Operation</a:t>
                      </a:r>
                      <a:endParaRPr lang="en-IN" sz="2400" dirty="0"/>
                    </a:p>
                  </a:txBody>
                  <a:tcPr marL="121920" marR="121920" marT="60960" marB="60960"/>
                </a:tc>
                <a:tc>
                  <a:txBody>
                    <a:bodyPr/>
                    <a:lstStyle/>
                    <a:p>
                      <a:r>
                        <a:rPr lang="en-IN" sz="2400" dirty="0"/>
                        <a:t>GET</a:t>
                      </a:r>
                    </a:p>
                  </a:txBody>
                  <a:tcPr marL="121920" marR="121920" marT="60960" marB="60960"/>
                </a:tc>
                <a:extLst>
                  <a:ext uri="{0D108BD9-81ED-4DB2-BD59-A6C34878D82A}">
                    <a16:rowId xmlns:a16="http://schemas.microsoft.com/office/drawing/2014/main" val="450572900"/>
                  </a:ext>
                </a:extLst>
              </a:tr>
              <a:tr h="670560">
                <a:tc>
                  <a:txBody>
                    <a:bodyPr/>
                    <a:lstStyle/>
                    <a:p>
                      <a:r>
                        <a:rPr lang="en-IN" sz="1800" b="1" i="0" kern="1200" dirty="0">
                          <a:solidFill>
                            <a:schemeClr val="dk1"/>
                          </a:solidFill>
                          <a:effectLst/>
                          <a:latin typeface="+mn-lt"/>
                          <a:ea typeface="+mn-ea"/>
                          <a:cs typeface="+mn-cs"/>
                        </a:rPr>
                        <a:t>Entity</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Entity that you want to access in the SuccessFactors system</a:t>
                      </a:r>
                      <a:endParaRPr lang="en-IN" sz="2400" dirty="0"/>
                    </a:p>
                  </a:txBody>
                  <a:tcPr marL="121920" marR="121920" marT="60960" marB="60960"/>
                </a:tc>
                <a:extLst>
                  <a:ext uri="{0D108BD9-81ED-4DB2-BD59-A6C34878D82A}">
                    <a16:rowId xmlns:a16="http://schemas.microsoft.com/office/drawing/2014/main" val="1898060036"/>
                  </a:ext>
                </a:extLst>
              </a:tr>
              <a:tr h="670560">
                <a:tc>
                  <a:txBody>
                    <a:bodyPr/>
                    <a:lstStyle/>
                    <a:p>
                      <a:r>
                        <a:rPr lang="en-IN" sz="1800" b="1" i="0" kern="1200" dirty="0">
                          <a:solidFill>
                            <a:schemeClr val="dk1"/>
                          </a:solidFill>
                          <a:effectLst/>
                          <a:latin typeface="+mn-lt"/>
                          <a:ea typeface="+mn-ea"/>
                          <a:cs typeface="+mn-cs"/>
                        </a:rPr>
                        <a:t>Query</a:t>
                      </a:r>
                      <a:endParaRPr lang="en-IN" sz="2400" dirty="0"/>
                    </a:p>
                  </a:txBody>
                  <a:tcPr marL="121920" marR="121920" marT="60960" marB="60960"/>
                </a:tc>
                <a:tc>
                  <a:txBody>
                    <a:bodyPr/>
                    <a:lstStyle/>
                    <a:p>
                      <a:r>
                        <a:rPr lang="en-US" sz="1800" b="0" i="0" kern="1200" dirty="0">
                          <a:solidFill>
                            <a:schemeClr val="dk1"/>
                          </a:solidFill>
                          <a:effectLst/>
                          <a:latin typeface="+mn-lt"/>
                          <a:ea typeface="+mn-ea"/>
                          <a:cs typeface="+mn-cs"/>
                        </a:rPr>
                        <a:t>Provide your query values to look out for the relevant table or field in the SuccessFactors system.</a:t>
                      </a:r>
                      <a:endParaRPr lang="en-IN" sz="2400" dirty="0"/>
                    </a:p>
                  </a:txBody>
                  <a:tcPr marL="121920" marR="121920" marT="60960" marB="60960"/>
                </a:tc>
                <a:extLst>
                  <a:ext uri="{0D108BD9-81ED-4DB2-BD59-A6C34878D82A}">
                    <a16:rowId xmlns:a16="http://schemas.microsoft.com/office/drawing/2014/main" val="4253799754"/>
                  </a:ext>
                </a:extLst>
              </a:tr>
            </a:tbl>
          </a:graphicData>
        </a:graphic>
      </p:graphicFrame>
    </p:spTree>
    <p:extLst>
      <p:ext uri="{BB962C8B-B14F-4D97-AF65-F5344CB8AC3E}">
        <p14:creationId xmlns:p14="http://schemas.microsoft.com/office/powerpoint/2010/main" val="417871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7DB-8BA5-4ABA-8708-4D85A08F6A7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339103-0200-41D1-9FFF-5FDD51CA924B}"/>
              </a:ext>
            </a:extLst>
          </p:cNvPr>
          <p:cNvPicPr>
            <a:picLocks noGrp="1" noChangeAspect="1"/>
          </p:cNvPicPr>
          <p:nvPr>
            <p:ph idx="1"/>
          </p:nvPr>
        </p:nvPicPr>
        <p:blipFill>
          <a:blip r:embed="rId2"/>
          <a:stretch>
            <a:fillRect/>
          </a:stretch>
        </p:blipFill>
        <p:spPr>
          <a:xfrm>
            <a:off x="2230967" y="2871388"/>
            <a:ext cx="7730067" cy="2634993"/>
          </a:xfrm>
        </p:spPr>
      </p:pic>
    </p:spTree>
    <p:extLst>
      <p:ext uri="{BB962C8B-B14F-4D97-AF65-F5344CB8AC3E}">
        <p14:creationId xmlns:p14="http://schemas.microsoft.com/office/powerpoint/2010/main" val="1836744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8218-71AB-4A2E-802E-4905F322B2DF}"/>
              </a:ext>
            </a:extLst>
          </p:cNvPr>
          <p:cNvSpPr>
            <a:spLocks noGrp="1"/>
          </p:cNvSpPr>
          <p:nvPr>
            <p:ph type="title"/>
          </p:nvPr>
        </p:nvSpPr>
        <p:spPr/>
        <p:txBody>
          <a:bodyPr/>
          <a:lstStyle/>
          <a:p>
            <a:endParaRPr lang="en-IN"/>
          </a:p>
        </p:txBody>
      </p:sp>
      <p:graphicFrame>
        <p:nvGraphicFramePr>
          <p:cNvPr id="4" name="Table 4">
            <a:extLst>
              <a:ext uri="{FF2B5EF4-FFF2-40B4-BE49-F238E27FC236}">
                <a16:creationId xmlns:a16="http://schemas.microsoft.com/office/drawing/2014/main" id="{243B6EC4-3B50-405B-99C1-44159C47EBDB}"/>
              </a:ext>
            </a:extLst>
          </p:cNvPr>
          <p:cNvGraphicFramePr>
            <a:graphicFrameLocks noGrp="1"/>
          </p:cNvGraphicFramePr>
          <p:nvPr>
            <p:ph idx="1"/>
          </p:nvPr>
        </p:nvGraphicFramePr>
        <p:xfrm>
          <a:off x="838200" y="1826684"/>
          <a:ext cx="10515600" cy="4673598"/>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75572743"/>
                    </a:ext>
                  </a:extLst>
                </a:gridCol>
                <a:gridCol w="5257800">
                  <a:extLst>
                    <a:ext uri="{9D8B030D-6E8A-4147-A177-3AD203B41FA5}">
                      <a16:colId xmlns:a16="http://schemas.microsoft.com/office/drawing/2014/main" val="606953321"/>
                    </a:ext>
                  </a:extLst>
                </a:gridCol>
              </a:tblGrid>
              <a:tr h="494453">
                <a:tc>
                  <a:txBody>
                    <a:bodyPr/>
                    <a:lstStyle/>
                    <a:p>
                      <a:endParaRPr lang="en-IN" sz="2400"/>
                    </a:p>
                  </a:txBody>
                  <a:tcPr marL="121920" marR="121920" marT="60960" marB="60960"/>
                </a:tc>
                <a:tc>
                  <a:txBody>
                    <a:bodyPr/>
                    <a:lstStyle/>
                    <a:p>
                      <a:endParaRPr lang="en-IN" sz="2400"/>
                    </a:p>
                  </a:txBody>
                  <a:tcPr marL="121920" marR="121920" marT="60960" marB="60960"/>
                </a:tc>
                <a:extLst>
                  <a:ext uri="{0D108BD9-81ED-4DB2-BD59-A6C34878D82A}">
                    <a16:rowId xmlns:a16="http://schemas.microsoft.com/office/drawing/2014/main" val="1580544998"/>
                  </a:ext>
                </a:extLst>
              </a:tr>
              <a:tr h="853440">
                <a:tc>
                  <a:txBody>
                    <a:bodyPr/>
                    <a:lstStyle/>
                    <a:p>
                      <a:r>
                        <a:rPr lang="en-IN" sz="1800" b="1" i="0" kern="1200" dirty="0">
                          <a:solidFill>
                            <a:schemeClr val="dk1"/>
                          </a:solidFill>
                          <a:effectLst/>
                          <a:latin typeface="+mn-lt"/>
                          <a:ea typeface="+mn-ea"/>
                          <a:cs typeface="+mn-cs"/>
                        </a:rPr>
                        <a:t>Page Size</a:t>
                      </a:r>
                      <a:endParaRPr lang="en-IN" sz="2400" dirty="0"/>
                    </a:p>
                  </a:txBody>
                  <a:tcPr marL="121920" marR="121920" marT="60960" marB="60960"/>
                </a:tc>
                <a:tc>
                  <a:txBody>
                    <a:bodyPr/>
                    <a:lstStyle/>
                    <a:p>
                      <a:pPr fontAlgn="t"/>
                      <a:r>
                        <a:rPr lang="en-US" sz="2400" dirty="0">
                          <a:effectLst/>
                        </a:rPr>
                        <a:t>Maximum number of records to be fetched in a page of response.</a:t>
                      </a:r>
                    </a:p>
                  </a:txBody>
                  <a:tcPr marL="121920" marR="121920" marT="60960" marB="60960"/>
                </a:tc>
                <a:extLst>
                  <a:ext uri="{0D108BD9-81ED-4DB2-BD59-A6C34878D82A}">
                    <a16:rowId xmlns:a16="http://schemas.microsoft.com/office/drawing/2014/main" val="3666869713"/>
                  </a:ext>
                </a:extLst>
              </a:tr>
              <a:tr h="853440">
                <a:tc>
                  <a:txBody>
                    <a:bodyPr/>
                    <a:lstStyle/>
                    <a:p>
                      <a:pPr fontAlgn="t"/>
                      <a:r>
                        <a:rPr lang="en-IN" sz="2400" b="1" dirty="0">
                          <a:effectLst/>
                        </a:rPr>
                        <a:t>Timeout (in min)</a:t>
                      </a:r>
                      <a:endParaRPr lang="en-IN" sz="2400" dirty="0">
                        <a:effectLst/>
                      </a:endParaRPr>
                    </a:p>
                  </a:txBody>
                  <a:tcPr marL="121920" marR="121920" marT="60960" marB="60960"/>
                </a:tc>
                <a:tc>
                  <a:txBody>
                    <a:bodyPr/>
                    <a:lstStyle/>
                    <a:p>
                      <a:pPr fontAlgn="t"/>
                      <a:r>
                        <a:rPr lang="en-US" sz="2400" dirty="0">
                          <a:effectLst/>
                        </a:rPr>
                        <a:t>Maximum time the system waits for a response.</a:t>
                      </a:r>
                    </a:p>
                  </a:txBody>
                  <a:tcPr marL="121920" marR="121920" marT="60960" marB="60960"/>
                </a:tc>
                <a:extLst>
                  <a:ext uri="{0D108BD9-81ED-4DB2-BD59-A6C34878D82A}">
                    <a16:rowId xmlns:a16="http://schemas.microsoft.com/office/drawing/2014/main" val="2912336679"/>
                  </a:ext>
                </a:extLst>
              </a:tr>
              <a:tr h="494453">
                <a:tc>
                  <a:txBody>
                    <a:bodyPr/>
                    <a:lstStyle/>
                    <a:p>
                      <a:endParaRPr lang="en-IN" sz="2400"/>
                    </a:p>
                  </a:txBody>
                  <a:tcPr marL="121920" marR="121920" marT="60960" marB="60960"/>
                </a:tc>
                <a:tc>
                  <a:txBody>
                    <a:bodyPr/>
                    <a:lstStyle/>
                    <a:p>
                      <a:endParaRPr lang="en-IN" sz="2400"/>
                    </a:p>
                  </a:txBody>
                  <a:tcPr marL="121920" marR="121920" marT="60960" marB="60960"/>
                </a:tc>
                <a:extLst>
                  <a:ext uri="{0D108BD9-81ED-4DB2-BD59-A6C34878D82A}">
                    <a16:rowId xmlns:a16="http://schemas.microsoft.com/office/drawing/2014/main" val="2855491410"/>
                  </a:ext>
                </a:extLst>
              </a:tr>
              <a:tr h="494453">
                <a:tc>
                  <a:txBody>
                    <a:bodyPr/>
                    <a:lstStyle/>
                    <a:p>
                      <a:endParaRPr lang="en-IN" sz="2400"/>
                    </a:p>
                  </a:txBody>
                  <a:tcPr marL="121920" marR="121920" marT="60960" marB="60960"/>
                </a:tc>
                <a:tc>
                  <a:txBody>
                    <a:bodyPr/>
                    <a:lstStyle/>
                    <a:p>
                      <a:endParaRPr lang="en-IN" sz="2400"/>
                    </a:p>
                  </a:txBody>
                  <a:tcPr marL="121920" marR="121920" marT="60960" marB="60960"/>
                </a:tc>
                <a:extLst>
                  <a:ext uri="{0D108BD9-81ED-4DB2-BD59-A6C34878D82A}">
                    <a16:rowId xmlns:a16="http://schemas.microsoft.com/office/drawing/2014/main" val="1364072223"/>
                  </a:ext>
                </a:extLst>
              </a:tr>
              <a:tr h="494453">
                <a:tc>
                  <a:txBody>
                    <a:bodyPr/>
                    <a:lstStyle/>
                    <a:p>
                      <a:endParaRPr lang="en-IN" sz="2400"/>
                    </a:p>
                  </a:txBody>
                  <a:tcPr marL="121920" marR="121920" marT="60960" marB="60960"/>
                </a:tc>
                <a:tc>
                  <a:txBody>
                    <a:bodyPr/>
                    <a:lstStyle/>
                    <a:p>
                      <a:endParaRPr lang="en-IN" sz="2400"/>
                    </a:p>
                  </a:txBody>
                  <a:tcPr marL="121920" marR="121920" marT="60960" marB="60960"/>
                </a:tc>
                <a:extLst>
                  <a:ext uri="{0D108BD9-81ED-4DB2-BD59-A6C34878D82A}">
                    <a16:rowId xmlns:a16="http://schemas.microsoft.com/office/drawing/2014/main" val="414933157"/>
                  </a:ext>
                </a:extLst>
              </a:tr>
              <a:tr h="494453">
                <a:tc>
                  <a:txBody>
                    <a:bodyPr/>
                    <a:lstStyle/>
                    <a:p>
                      <a:endParaRPr lang="en-IN" sz="2400"/>
                    </a:p>
                  </a:txBody>
                  <a:tcPr marL="121920" marR="121920" marT="60960" marB="60960"/>
                </a:tc>
                <a:tc>
                  <a:txBody>
                    <a:bodyPr/>
                    <a:lstStyle/>
                    <a:p>
                      <a:endParaRPr lang="en-IN" sz="2400"/>
                    </a:p>
                  </a:txBody>
                  <a:tcPr marL="121920" marR="121920" marT="60960" marB="60960"/>
                </a:tc>
                <a:extLst>
                  <a:ext uri="{0D108BD9-81ED-4DB2-BD59-A6C34878D82A}">
                    <a16:rowId xmlns:a16="http://schemas.microsoft.com/office/drawing/2014/main" val="1612098876"/>
                  </a:ext>
                </a:extLst>
              </a:tr>
              <a:tr h="494453">
                <a:tc>
                  <a:txBody>
                    <a:bodyPr/>
                    <a:lstStyle/>
                    <a:p>
                      <a:endParaRPr lang="en-IN" sz="2400"/>
                    </a:p>
                  </a:txBody>
                  <a:tcPr marL="121920" marR="121920" marT="60960" marB="60960"/>
                </a:tc>
                <a:tc>
                  <a:txBody>
                    <a:bodyPr/>
                    <a:lstStyle/>
                    <a:p>
                      <a:endParaRPr lang="en-IN" sz="2400" dirty="0"/>
                    </a:p>
                  </a:txBody>
                  <a:tcPr marL="121920" marR="121920" marT="60960" marB="60960"/>
                </a:tc>
                <a:extLst>
                  <a:ext uri="{0D108BD9-81ED-4DB2-BD59-A6C34878D82A}">
                    <a16:rowId xmlns:a16="http://schemas.microsoft.com/office/drawing/2014/main" val="1793539398"/>
                  </a:ext>
                </a:extLst>
              </a:tr>
            </a:tbl>
          </a:graphicData>
        </a:graphic>
      </p:graphicFrame>
    </p:spTree>
    <p:extLst>
      <p:ext uri="{BB962C8B-B14F-4D97-AF65-F5344CB8AC3E}">
        <p14:creationId xmlns:p14="http://schemas.microsoft.com/office/powerpoint/2010/main" val="2229326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CC3B-CFC4-4E9B-9434-DBD2C8586F24}"/>
              </a:ext>
            </a:extLst>
          </p:cNvPr>
          <p:cNvSpPr>
            <a:spLocks noGrp="1"/>
          </p:cNvSpPr>
          <p:nvPr>
            <p:ph type="title"/>
          </p:nvPr>
        </p:nvSpPr>
        <p:spPr/>
        <p:txBody>
          <a:bodyPr/>
          <a:lstStyle/>
          <a:p>
            <a:r>
              <a:rPr lang="en-IN" dirty="0"/>
              <a:t>Groovy Script</a:t>
            </a:r>
          </a:p>
        </p:txBody>
      </p:sp>
      <p:sp>
        <p:nvSpPr>
          <p:cNvPr id="4" name="Rectangle 1">
            <a:extLst>
              <a:ext uri="{FF2B5EF4-FFF2-40B4-BE49-F238E27FC236}">
                <a16:creationId xmlns:a16="http://schemas.microsoft.com/office/drawing/2014/main" id="{F001648B-A6CD-4702-87AF-1A404609E2EA}"/>
              </a:ext>
            </a:extLst>
          </p:cNvPr>
          <p:cNvSpPr>
            <a:spLocks noGrp="1" noChangeArrowheads="1"/>
          </p:cNvSpPr>
          <p:nvPr>
            <p:ph idx="1"/>
          </p:nvPr>
        </p:nvSpPr>
        <p:spPr bwMode="auto">
          <a:xfrm>
            <a:off x="838200" y="1918550"/>
            <a:ext cx="9708848" cy="24205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marL="0" indent="0" defTabSz="1219170" eaLnBrk="0" fontAlgn="base" hangingPunct="0">
              <a:lnSpc>
                <a:spcPct val="100000"/>
              </a:lnSpc>
              <a:spcBef>
                <a:spcPct val="0"/>
              </a:spcBef>
              <a:spcAft>
                <a:spcPct val="0"/>
              </a:spcAft>
              <a:buNone/>
            </a:pPr>
            <a:endParaRPr lang="en-US" altLang="en-US" sz="1333" dirty="0">
              <a:solidFill>
                <a:srgbClr val="444444"/>
              </a:solidFill>
              <a:latin typeface="BentonSansRegular"/>
            </a:endParaRPr>
          </a:p>
          <a:p>
            <a:pPr marL="0" indent="0" defTabSz="1219170" eaLnBrk="0" fontAlgn="base" hangingPunct="0">
              <a:lnSpc>
                <a:spcPct val="100000"/>
              </a:lnSpc>
              <a:spcBef>
                <a:spcPct val="0"/>
              </a:spcBef>
              <a:spcAft>
                <a:spcPct val="0"/>
              </a:spcAft>
              <a:buNone/>
            </a:pPr>
            <a:r>
              <a:rPr lang="en-US" altLang="en-US" sz="1333" dirty="0">
                <a:solidFill>
                  <a:srgbClr val="444444"/>
                </a:solidFill>
                <a:latin typeface="BentonSansRegular"/>
              </a:rPr>
              <a:t>Groovy is developed with following libraries in-built inside</a:t>
            </a:r>
            <a:r>
              <a:rPr lang="en-US" altLang="en-US" sz="1333" i="1" dirty="0">
                <a:solidFill>
                  <a:srgbClr val="444444"/>
                </a:solidFill>
                <a:latin typeface="BentonSansRegular"/>
              </a:rPr>
              <a:t> </a:t>
            </a:r>
            <a:r>
              <a:rPr lang="en-US" altLang="en-US" sz="1333" dirty="0">
                <a:solidFill>
                  <a:srgbClr val="444444"/>
                </a:solidFill>
                <a:latin typeface="BentonSansRegular"/>
              </a:rPr>
              <a:t>so no need to import them once again. </a:t>
            </a:r>
            <a:r>
              <a:rPr lang="en-US" altLang="en-US" sz="1333" dirty="0">
                <a:solidFill>
                  <a:srgbClr val="007DB8"/>
                </a:solidFill>
                <a:latin typeface="BentonSansRegular"/>
                <a:hlinkClick r:id="rId2"/>
              </a:rPr>
              <a:t>ref</a:t>
            </a:r>
            <a:endParaRPr lang="en-US" altLang="en-US" sz="800" dirty="0"/>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java.lang.*</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java.util.*</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java.io.*</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java.net.*</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groovy.lang.*</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groovy.util.*</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a:t>
            </a:r>
            <a:r>
              <a:rPr lang="en-US" altLang="en-US" sz="1333" dirty="0" err="1">
                <a:solidFill>
                  <a:srgbClr val="000000"/>
                </a:solidFill>
                <a:latin typeface="Consolas" panose="020B0609020204030204" pitchFamily="49" charset="0"/>
              </a:rPr>
              <a:t>java.math.BigInteger</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FontTx/>
              <a:buChar char="•"/>
            </a:pPr>
            <a:r>
              <a:rPr lang="en-US" altLang="en-US" sz="1333" dirty="0">
                <a:solidFill>
                  <a:srgbClr val="000000"/>
                </a:solidFill>
                <a:latin typeface="Consolas" panose="020B0609020204030204" pitchFamily="49" charset="0"/>
              </a:rPr>
              <a:t>import </a:t>
            </a:r>
            <a:r>
              <a:rPr lang="en-US" altLang="en-US" sz="1333" dirty="0" err="1">
                <a:solidFill>
                  <a:srgbClr val="000000"/>
                </a:solidFill>
                <a:latin typeface="Consolas" panose="020B0609020204030204" pitchFamily="49" charset="0"/>
              </a:rPr>
              <a:t>java.math.BigDecimal</a:t>
            </a:r>
            <a:endParaRPr lang="en-US" altLang="en-US" sz="1333" dirty="0">
              <a:solidFill>
                <a:srgbClr val="3C3C3C"/>
              </a:solidFill>
              <a:latin typeface="BentonSansRegular"/>
            </a:endParaRPr>
          </a:p>
          <a:p>
            <a:pPr marL="0" indent="0" defTabSz="1219170" eaLnBrk="0" fontAlgn="base" hangingPunct="0">
              <a:lnSpc>
                <a:spcPct val="100000"/>
              </a:lnSpc>
              <a:spcBef>
                <a:spcPct val="0"/>
              </a:spcBef>
              <a:spcAft>
                <a:spcPct val="0"/>
              </a:spcAft>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2697175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903-7A82-405F-BEA1-54E65B5830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EDDD41-5F74-4A5C-8888-CC7F383877E8}"/>
              </a:ext>
            </a:extLst>
          </p:cNvPr>
          <p:cNvSpPr>
            <a:spLocks noGrp="1"/>
          </p:cNvSpPr>
          <p:nvPr>
            <p:ph idx="1"/>
          </p:nvPr>
        </p:nvSpPr>
        <p:spPr/>
        <p:txBody>
          <a:bodyPr/>
          <a:lstStyle/>
          <a:p>
            <a:r>
              <a:rPr lang="en-US" b="0" i="0" dirty="0">
                <a:solidFill>
                  <a:srgbClr val="444444"/>
                </a:solidFill>
                <a:effectLst/>
                <a:latin typeface="BentonSansRegular"/>
              </a:rPr>
              <a:t> Groovy in CPI is pre-designed with </a:t>
            </a:r>
            <a:r>
              <a:rPr lang="en-US" b="0" i="1" dirty="0">
                <a:solidFill>
                  <a:srgbClr val="444444"/>
                </a:solidFill>
                <a:effectLst/>
                <a:latin typeface="BentonSansRegular"/>
              </a:rPr>
              <a:t>static void main(String[] </a:t>
            </a:r>
            <a:r>
              <a:rPr lang="en-US" b="0" i="1" dirty="0" err="1">
                <a:solidFill>
                  <a:srgbClr val="444444"/>
                </a:solidFill>
                <a:effectLst/>
                <a:latin typeface="BentonSansRegular"/>
              </a:rPr>
              <a:t>args</a:t>
            </a:r>
            <a:r>
              <a:rPr lang="en-US" b="0" i="1" dirty="0">
                <a:solidFill>
                  <a:srgbClr val="444444"/>
                </a:solidFill>
                <a:effectLst/>
                <a:latin typeface="BentonSansRegular"/>
              </a:rPr>
              <a:t>) </a:t>
            </a:r>
            <a:r>
              <a:rPr lang="en-US" b="0" i="0" dirty="0">
                <a:solidFill>
                  <a:srgbClr val="444444"/>
                </a:solidFill>
                <a:effectLst/>
                <a:latin typeface="BentonSansRegular"/>
              </a:rPr>
              <a:t>function, so no need to write it again, else it might give errors</a:t>
            </a:r>
          </a:p>
          <a:p>
            <a:endParaRPr lang="en-IN" dirty="0"/>
          </a:p>
        </p:txBody>
      </p:sp>
    </p:spTree>
    <p:extLst>
      <p:ext uri="{BB962C8B-B14F-4D97-AF65-F5344CB8AC3E}">
        <p14:creationId xmlns:p14="http://schemas.microsoft.com/office/powerpoint/2010/main" val="40585731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65F6-2353-49D7-8E04-4F5937B876B1}"/>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770C47FB-570A-4A5C-A15E-57500F6150A7}"/>
              </a:ext>
            </a:extLst>
          </p:cNvPr>
          <p:cNvSpPr>
            <a:spLocks noGrp="1"/>
          </p:cNvSpPr>
          <p:nvPr>
            <p:ph idx="1"/>
          </p:nvPr>
        </p:nvSpPr>
        <p:spPr>
          <a:xfrm>
            <a:off x="648931" y="2438400"/>
            <a:ext cx="3505493" cy="3785419"/>
          </a:xfrm>
        </p:spPr>
        <p:txBody>
          <a:bodyPr>
            <a:normAutofit/>
          </a:bodyPr>
          <a:lstStyle/>
          <a:p>
            <a:r>
              <a:rPr lang="en-US" sz="2000" b="1">
                <a:latin typeface="BentonSansRegular"/>
              </a:rPr>
              <a:t>Steps to create a UDF in CPI –</a:t>
            </a:r>
            <a:endParaRPr lang="en-US" sz="2000">
              <a:latin typeface="BentonSansRegular"/>
            </a:endParaRPr>
          </a:p>
          <a:p>
            <a:r>
              <a:rPr lang="en-US" sz="2000">
                <a:latin typeface="BentonSansRegular"/>
              </a:rPr>
              <a:t>Create required flow with a message mapping in it.</a:t>
            </a:r>
          </a:p>
          <a:p>
            <a:pPr marL="0" indent="0">
              <a:buNone/>
            </a:pPr>
            <a:r>
              <a:rPr lang="en-US" sz="2000">
                <a:latin typeface="BentonSansRegular"/>
              </a:rPr>
              <a:t>  Assign your desired Source and Target structures</a:t>
            </a:r>
          </a:p>
          <a:p>
            <a:pPr marL="0" indent="0">
              <a:buNone/>
            </a:pPr>
            <a:r>
              <a:rPr lang="en-US" sz="2000">
                <a:latin typeface="BentonSansRegular"/>
              </a:rPr>
              <a:t>   click the create icon in Functions section.</a:t>
            </a:r>
          </a:p>
          <a:p>
            <a:endParaRPr lang="en-IN" sz="2000"/>
          </a:p>
        </p:txBody>
      </p:sp>
      <p:pic>
        <p:nvPicPr>
          <p:cNvPr id="32770" name="Picture 2" descr="Graphical user interface, application, table&#10;&#10;Description automatically generated">
            <a:extLst>
              <a:ext uri="{FF2B5EF4-FFF2-40B4-BE49-F238E27FC236}">
                <a16:creationId xmlns:a16="http://schemas.microsoft.com/office/drawing/2014/main" id="{DB9CAECF-9A0F-4FDD-AB2C-65319CAA86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8643" y="807592"/>
            <a:ext cx="5813767"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76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6AA5-A8EE-4704-A7DC-16BD80884628}"/>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0CDB16FF-85DD-4E2F-AE80-FCA0AE7E47CD}"/>
              </a:ext>
            </a:extLst>
          </p:cNvPr>
          <p:cNvSpPr>
            <a:spLocks noGrp="1"/>
          </p:cNvSpPr>
          <p:nvPr>
            <p:ph idx="1"/>
          </p:nvPr>
        </p:nvSpPr>
        <p:spPr>
          <a:xfrm>
            <a:off x="648931" y="2438400"/>
            <a:ext cx="3505493" cy="3785419"/>
          </a:xfrm>
        </p:spPr>
        <p:txBody>
          <a:bodyPr>
            <a:normAutofit/>
          </a:bodyPr>
          <a:lstStyle/>
          <a:p>
            <a:r>
              <a:rPr lang="en-US" sz="2000">
                <a:latin typeface="BentonSansRegular"/>
              </a:rPr>
              <a:t>The icon next to create is for assigning/importing an already created UDF. A groovy code can be copy pasted in notepad, and can be saved with extension name.groovy, which can later be imported here in mapping for use.</a:t>
            </a:r>
          </a:p>
          <a:p>
            <a:r>
              <a:rPr lang="en-US" sz="2000">
                <a:latin typeface="BentonSansRegular"/>
              </a:rPr>
              <a:t>Give some name to your script, and click ok</a:t>
            </a:r>
            <a:endParaRPr lang="en-IN" sz="2000"/>
          </a:p>
        </p:txBody>
      </p:sp>
      <p:pic>
        <p:nvPicPr>
          <p:cNvPr id="33794" name="Picture 2" descr="Table&#10;&#10;Description automatically generated">
            <a:extLst>
              <a:ext uri="{FF2B5EF4-FFF2-40B4-BE49-F238E27FC236}">
                <a16:creationId xmlns:a16="http://schemas.microsoft.com/office/drawing/2014/main" id="{59176DD6-ABBB-4517-813A-D86EEF8D53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1" y="2155793"/>
            <a:ext cx="6019331" cy="254316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4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E362-36DE-4E32-91EB-A62BDAB7AEED}"/>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357B1FD5-D29D-4D46-8411-3E69A1DA4822}"/>
              </a:ext>
            </a:extLst>
          </p:cNvPr>
          <p:cNvSpPr>
            <a:spLocks noGrp="1"/>
          </p:cNvSpPr>
          <p:nvPr>
            <p:ph idx="1"/>
          </p:nvPr>
        </p:nvSpPr>
        <p:spPr>
          <a:xfrm>
            <a:off x="648931" y="2438400"/>
            <a:ext cx="3505493" cy="3785419"/>
          </a:xfrm>
        </p:spPr>
        <p:txBody>
          <a:bodyPr>
            <a:normAutofit/>
          </a:bodyPr>
          <a:lstStyle/>
          <a:p>
            <a:r>
              <a:rPr lang="en-US" sz="2000">
                <a:latin typeface="BentonSansRegular"/>
              </a:rPr>
              <a:t>This creates a sample script with a default code as shown below.</a:t>
            </a:r>
            <a:endParaRPr lang="en-IN" sz="2000"/>
          </a:p>
        </p:txBody>
      </p:sp>
      <p:pic>
        <p:nvPicPr>
          <p:cNvPr id="34818" name="Picture 2" descr="Graphical user interface, text&#10;&#10;Description automatically generated">
            <a:extLst>
              <a:ext uri="{FF2B5EF4-FFF2-40B4-BE49-F238E27FC236}">
                <a16:creationId xmlns:a16="http://schemas.microsoft.com/office/drawing/2014/main" id="{71B7D641-0F26-4529-A993-3B5105DEEE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1" y="1990262"/>
            <a:ext cx="6019331" cy="287422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94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C8F9-6B55-44F0-ACEB-FE965B126E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8F8FDF-10C0-4A3C-8FC4-9AEACAABE84F}"/>
              </a:ext>
            </a:extLst>
          </p:cNvPr>
          <p:cNvSpPr>
            <a:spLocks noGrp="1"/>
          </p:cNvSpPr>
          <p:nvPr>
            <p:ph idx="1"/>
          </p:nvPr>
        </p:nvSpPr>
        <p:spPr/>
        <p:txBody>
          <a:bodyPr/>
          <a:lstStyle/>
          <a:p>
            <a:r>
              <a:rPr lang="en-US" b="0" i="0" dirty="0">
                <a:solidFill>
                  <a:srgbClr val="444444"/>
                </a:solidFill>
                <a:effectLst/>
                <a:latin typeface="BentonSansRegular"/>
              </a:rPr>
              <a:t>The </a:t>
            </a:r>
            <a:r>
              <a:rPr lang="en-US" b="0" i="0" dirty="0" err="1">
                <a:solidFill>
                  <a:srgbClr val="444444"/>
                </a:solidFill>
                <a:effectLst/>
                <a:latin typeface="BentonSansRegular"/>
              </a:rPr>
              <a:t>customFunc</a:t>
            </a:r>
            <a:r>
              <a:rPr lang="en-US" b="0" i="0" dirty="0">
                <a:solidFill>
                  <a:srgbClr val="444444"/>
                </a:solidFill>
                <a:effectLst/>
                <a:latin typeface="BentonSansRegular"/>
              </a:rPr>
              <a:t> code mentioned by default, basically passes the input value to the output as it is, without any processing.</a:t>
            </a:r>
          </a:p>
          <a:p>
            <a:r>
              <a:rPr lang="en-US" b="0" i="0" dirty="0">
                <a:solidFill>
                  <a:srgbClr val="444444"/>
                </a:solidFill>
                <a:effectLst/>
                <a:latin typeface="BentonSansRegular"/>
              </a:rPr>
              <a:t>rename the </a:t>
            </a:r>
            <a:r>
              <a:rPr lang="en-US" b="0" i="0" dirty="0" err="1">
                <a:solidFill>
                  <a:srgbClr val="444444"/>
                </a:solidFill>
                <a:effectLst/>
                <a:latin typeface="BentonSansRegular"/>
              </a:rPr>
              <a:t>customFunc</a:t>
            </a:r>
            <a:r>
              <a:rPr lang="en-US" b="0" i="0" dirty="0">
                <a:solidFill>
                  <a:srgbClr val="444444"/>
                </a:solidFill>
                <a:effectLst/>
                <a:latin typeface="BentonSansRegular"/>
              </a:rPr>
              <a:t> as per your script name for now to avoid confusion, will talk about the added functionalities in later part.</a:t>
            </a:r>
            <a:endParaRPr lang="en-IN" dirty="0"/>
          </a:p>
        </p:txBody>
      </p:sp>
      <p:pic>
        <p:nvPicPr>
          <p:cNvPr id="35842" name="Picture 2">
            <a:extLst>
              <a:ext uri="{FF2B5EF4-FFF2-40B4-BE49-F238E27FC236}">
                <a16:creationId xmlns:a16="http://schemas.microsoft.com/office/drawing/2014/main" id="{6EA4D8B8-41AA-47FC-B8FD-A46D2229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916" y="3788710"/>
            <a:ext cx="32512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90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3208-BE60-4417-9C60-8C032E846852}"/>
              </a:ext>
            </a:extLst>
          </p:cNvPr>
          <p:cNvSpPr>
            <a:spLocks noGrp="1"/>
          </p:cNvSpPr>
          <p:nvPr>
            <p:ph type="title"/>
          </p:nvPr>
        </p:nvSpPr>
        <p:spPr>
          <a:xfrm>
            <a:off x="648928" y="629266"/>
            <a:ext cx="3505496" cy="1622321"/>
          </a:xfrm>
        </p:spPr>
        <p:txBody>
          <a:bodyPr>
            <a:normAutofit/>
          </a:bodyPr>
          <a:lstStyle/>
          <a:p>
            <a:endParaRPr lang="en-IN"/>
          </a:p>
        </p:txBody>
      </p:sp>
      <p:sp>
        <p:nvSpPr>
          <p:cNvPr id="3" name="Content Placeholder 2">
            <a:extLst>
              <a:ext uri="{FF2B5EF4-FFF2-40B4-BE49-F238E27FC236}">
                <a16:creationId xmlns:a16="http://schemas.microsoft.com/office/drawing/2014/main" id="{133D0EB0-FE44-45BF-B949-1F0B24DE0506}"/>
              </a:ext>
            </a:extLst>
          </p:cNvPr>
          <p:cNvSpPr>
            <a:spLocks noGrp="1"/>
          </p:cNvSpPr>
          <p:nvPr>
            <p:ph idx="1"/>
          </p:nvPr>
        </p:nvSpPr>
        <p:spPr>
          <a:xfrm>
            <a:off x="648931" y="2438400"/>
            <a:ext cx="3505493" cy="3785419"/>
          </a:xfrm>
        </p:spPr>
        <p:txBody>
          <a:bodyPr>
            <a:normAutofit/>
          </a:bodyPr>
          <a:lstStyle/>
          <a:p>
            <a:r>
              <a:rPr lang="en-US" sz="1867">
                <a:latin typeface="BentonSansRegular"/>
              </a:rPr>
              <a:t>Steps to assign an already created script</a:t>
            </a:r>
          </a:p>
          <a:p>
            <a:r>
              <a:rPr lang="en-US" sz="1867">
                <a:latin typeface="BentonSansRegular"/>
              </a:rPr>
              <a:t>This would be useful hereafter, to use code in a notepad, save with name.groovy extension and import in mapping.</a:t>
            </a:r>
          </a:p>
          <a:p>
            <a:r>
              <a:rPr lang="en-US" sz="1867">
                <a:latin typeface="BentonSansRegular"/>
              </a:rPr>
              <a:t>click on assign icon, and below window opens. Select the “Upload from File System”, and choose the groovy file to upload.</a:t>
            </a:r>
            <a:br>
              <a:rPr lang="en-US" sz="1867"/>
            </a:br>
            <a:endParaRPr lang="en-IN" sz="1867"/>
          </a:p>
        </p:txBody>
      </p:sp>
      <p:pic>
        <p:nvPicPr>
          <p:cNvPr id="36866" name="Picture 2" descr="Table&#10;&#10;Description automatically generated with low confidence">
            <a:extLst>
              <a:ext uri="{FF2B5EF4-FFF2-40B4-BE49-F238E27FC236}">
                <a16:creationId xmlns:a16="http://schemas.microsoft.com/office/drawing/2014/main" id="{353F398F-95CF-4D9F-9B47-8A35EC4E38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1" y="2720105"/>
            <a:ext cx="6019331" cy="14145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65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D6B-E525-48AA-B286-2C8797A564FB}"/>
              </a:ext>
            </a:extLst>
          </p:cNvPr>
          <p:cNvSpPr>
            <a:spLocks noGrp="1"/>
          </p:cNvSpPr>
          <p:nvPr>
            <p:ph type="title"/>
          </p:nvPr>
        </p:nvSpPr>
        <p:spPr>
          <a:xfrm>
            <a:off x="648930" y="629265"/>
            <a:ext cx="3605572" cy="1676603"/>
          </a:xfrm>
        </p:spPr>
        <p:txBody>
          <a:bodyPr>
            <a:normAutofit/>
          </a:bodyPr>
          <a:lstStyle/>
          <a:p>
            <a:endParaRPr lang="en-IN" sz="4000"/>
          </a:p>
        </p:txBody>
      </p:sp>
      <p:sp>
        <p:nvSpPr>
          <p:cNvPr id="3" name="Content Placeholder 2">
            <a:extLst>
              <a:ext uri="{FF2B5EF4-FFF2-40B4-BE49-F238E27FC236}">
                <a16:creationId xmlns:a16="http://schemas.microsoft.com/office/drawing/2014/main" id="{A282CE98-6594-42A4-983D-F46A2051939E}"/>
              </a:ext>
            </a:extLst>
          </p:cNvPr>
          <p:cNvSpPr>
            <a:spLocks noGrp="1"/>
          </p:cNvSpPr>
          <p:nvPr>
            <p:ph idx="1"/>
          </p:nvPr>
        </p:nvSpPr>
        <p:spPr>
          <a:xfrm>
            <a:off x="648931" y="2438400"/>
            <a:ext cx="3605571" cy="3779520"/>
          </a:xfrm>
        </p:spPr>
        <p:txBody>
          <a:bodyPr>
            <a:normAutofit/>
          </a:bodyPr>
          <a:lstStyle/>
          <a:p>
            <a:r>
              <a:rPr lang="en-IN" sz="1867">
                <a:latin typeface="BentonSansRegular"/>
              </a:rPr>
              <a:t>Alternate Way</a:t>
            </a:r>
          </a:p>
          <a:p>
            <a:r>
              <a:rPr lang="en-US" sz="1867">
                <a:latin typeface="BentonSansRegular"/>
              </a:rPr>
              <a:t>go to home page of integration flow -&gt; go to resource tab -&gt; Add -&gt; Script -&gt; Select File System -&gt; Browse &amp; Upload</a:t>
            </a:r>
            <a:endParaRPr lang="en-IN" sz="1867"/>
          </a:p>
        </p:txBody>
      </p:sp>
      <p:pic>
        <p:nvPicPr>
          <p:cNvPr id="37890" name="Picture 2" descr="Graphical user interface, application&#10;&#10;Description automatically generated">
            <a:extLst>
              <a:ext uri="{FF2B5EF4-FFF2-40B4-BE49-F238E27FC236}">
                <a16:creationId xmlns:a16="http://schemas.microsoft.com/office/drawing/2014/main" id="{B4A8A9D9-847B-43FD-B6B9-4A2C0EB9F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197" r="1" b="1"/>
          <a:stretch/>
        </p:blipFill>
        <p:spPr bwMode="auto">
          <a:xfrm>
            <a:off x="5283708" y="722376"/>
            <a:ext cx="6263640" cy="541324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68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6093-BFCB-438A-9D47-8DE94D5A3A2F}"/>
              </a:ext>
            </a:extLst>
          </p:cNvPr>
          <p:cNvSpPr>
            <a:spLocks noGrp="1"/>
          </p:cNvSpPr>
          <p:nvPr>
            <p:ph type="title"/>
          </p:nvPr>
        </p:nvSpPr>
        <p:spPr/>
        <p:txBody>
          <a:bodyPr/>
          <a:lstStyle/>
          <a:p>
            <a:r>
              <a:rPr lang="en-IN" dirty="0"/>
              <a:t>Test Groovy script</a:t>
            </a:r>
          </a:p>
        </p:txBody>
      </p:sp>
      <p:sp>
        <p:nvSpPr>
          <p:cNvPr id="3" name="Content Placeholder 2">
            <a:extLst>
              <a:ext uri="{FF2B5EF4-FFF2-40B4-BE49-F238E27FC236}">
                <a16:creationId xmlns:a16="http://schemas.microsoft.com/office/drawing/2014/main" id="{D93D0F0F-A8B5-4A8B-99B9-6A886913D4EF}"/>
              </a:ext>
            </a:extLst>
          </p:cNvPr>
          <p:cNvSpPr>
            <a:spLocks noGrp="1"/>
          </p:cNvSpPr>
          <p:nvPr>
            <p:ph idx="1"/>
          </p:nvPr>
        </p:nvSpPr>
        <p:spPr/>
        <p:txBody>
          <a:bodyPr/>
          <a:lstStyle/>
          <a:p>
            <a:r>
              <a:rPr lang="en-IN" b="0" i="0" u="none" strike="noStrike" dirty="0">
                <a:solidFill>
                  <a:srgbClr val="007DB8"/>
                </a:solidFill>
                <a:effectLst/>
                <a:latin typeface="BentonSansRegular"/>
                <a:hlinkClick r:id="rId2"/>
              </a:rPr>
              <a:t>https://groovyide.com/cpi</a:t>
            </a:r>
            <a:r>
              <a:rPr lang="en-IN" b="0" i="0" dirty="0">
                <a:solidFill>
                  <a:srgbClr val="444444"/>
                </a:solidFill>
                <a:effectLst/>
                <a:latin typeface="BentonSansRegular"/>
              </a:rPr>
              <a:t> </a:t>
            </a:r>
            <a:endParaRPr lang="en-IN" dirty="0"/>
          </a:p>
        </p:txBody>
      </p:sp>
    </p:spTree>
    <p:extLst>
      <p:ext uri="{BB962C8B-B14F-4D97-AF65-F5344CB8AC3E}">
        <p14:creationId xmlns:p14="http://schemas.microsoft.com/office/powerpoint/2010/main" val="565491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282F-2D40-42F4-A615-137E6B7EAE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40E6EB0-67DC-4AA2-9649-E1FD675D555A}"/>
              </a:ext>
            </a:extLst>
          </p:cNvPr>
          <p:cNvPicPr>
            <a:picLocks noGrp="1" noChangeAspect="1"/>
          </p:cNvPicPr>
          <p:nvPr>
            <p:ph idx="1"/>
          </p:nvPr>
        </p:nvPicPr>
        <p:blipFill>
          <a:blip r:embed="rId2"/>
          <a:stretch>
            <a:fillRect/>
          </a:stretch>
        </p:blipFill>
        <p:spPr>
          <a:xfrm>
            <a:off x="2230967" y="3064724"/>
            <a:ext cx="7730067" cy="2248317"/>
          </a:xfrm>
        </p:spPr>
      </p:pic>
    </p:spTree>
    <p:extLst>
      <p:ext uri="{BB962C8B-B14F-4D97-AF65-F5344CB8AC3E}">
        <p14:creationId xmlns:p14="http://schemas.microsoft.com/office/powerpoint/2010/main" val="4058109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FA00-4A81-4BFC-9D77-833BE2F861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7CEBE0-E7ED-4F55-AE8C-473A02B06EDF}"/>
              </a:ext>
            </a:extLst>
          </p:cNvPr>
          <p:cNvSpPr>
            <a:spLocks noGrp="1"/>
          </p:cNvSpPr>
          <p:nvPr>
            <p:ph idx="1"/>
          </p:nvPr>
        </p:nvSpPr>
        <p:spPr/>
        <p:txBody>
          <a:bodyPr>
            <a:normAutofit fontScale="55000" lnSpcReduction="20000"/>
          </a:bodyPr>
          <a:lstStyle/>
          <a:p>
            <a:r>
              <a:rPr lang="en-US" b="1" i="0" dirty="0">
                <a:solidFill>
                  <a:srgbClr val="000000"/>
                </a:solidFill>
                <a:effectLst/>
                <a:latin typeface="BentonSansRegular"/>
              </a:rPr>
              <a:t>To record logs so that you can capture the payload even if the </a:t>
            </a:r>
            <a:r>
              <a:rPr lang="en-US" b="1" i="0" dirty="0" err="1">
                <a:solidFill>
                  <a:srgbClr val="000000"/>
                </a:solidFill>
                <a:effectLst/>
                <a:latin typeface="BentonSansRegular"/>
              </a:rPr>
              <a:t>IFlow</a:t>
            </a:r>
            <a:r>
              <a:rPr lang="en-US" b="1" i="0" dirty="0">
                <a:solidFill>
                  <a:srgbClr val="000000"/>
                </a:solidFill>
                <a:effectLst/>
                <a:latin typeface="BentonSansRegular"/>
              </a:rPr>
              <a:t> is not on trace.</a:t>
            </a:r>
          </a:p>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endParaRPr lang="en-IN" dirty="0"/>
          </a:p>
          <a:p>
            <a:r>
              <a:rPr lang="en-IN" dirty="0"/>
              <a:t>def Message </a:t>
            </a:r>
            <a:r>
              <a:rPr lang="en-IN" dirty="0" err="1"/>
              <a:t>processData</a:t>
            </a:r>
            <a:r>
              <a:rPr lang="en-IN" dirty="0"/>
              <a:t>(Message message)</a:t>
            </a:r>
          </a:p>
          <a:p>
            <a:r>
              <a:rPr lang="en-IN" dirty="0"/>
              <a:t>{   </a:t>
            </a:r>
          </a:p>
          <a:p>
            <a:r>
              <a:rPr lang="en-IN" dirty="0"/>
              <a:t>    def body = </a:t>
            </a:r>
            <a:r>
              <a:rPr lang="en-IN" dirty="0" err="1"/>
              <a:t>message.getBody</a:t>
            </a:r>
            <a:r>
              <a:rPr lang="en-IN" dirty="0"/>
              <a:t>(</a:t>
            </a:r>
            <a:r>
              <a:rPr lang="en-IN" dirty="0" err="1"/>
              <a:t>java.lang.String</a:t>
            </a:r>
            <a:r>
              <a:rPr lang="en-IN" dirty="0"/>
              <a:t>) as String;</a:t>
            </a:r>
          </a:p>
          <a:p>
            <a:r>
              <a:rPr lang="en-IN" dirty="0"/>
              <a:t>    def </a:t>
            </a:r>
            <a:r>
              <a:rPr lang="en-IN" dirty="0" err="1"/>
              <a:t>messageLog</a:t>
            </a:r>
            <a:r>
              <a:rPr lang="en-IN" dirty="0"/>
              <a:t> = </a:t>
            </a:r>
            <a:r>
              <a:rPr lang="en-IN" dirty="0" err="1"/>
              <a:t>messageLogFactory.getMessageLog</a:t>
            </a:r>
            <a:r>
              <a:rPr lang="en-IN" dirty="0"/>
              <a:t>(message);</a:t>
            </a:r>
          </a:p>
          <a:p>
            <a:r>
              <a:rPr lang="en-IN" dirty="0"/>
              <a:t>    if(</a:t>
            </a:r>
            <a:r>
              <a:rPr lang="en-IN" dirty="0" err="1"/>
              <a:t>messageLog</a:t>
            </a:r>
            <a:r>
              <a:rPr lang="en-IN" dirty="0"/>
              <a:t> != null)</a:t>
            </a:r>
          </a:p>
          <a:p>
            <a:r>
              <a:rPr lang="en-IN" dirty="0"/>
              <a:t>    {</a:t>
            </a:r>
          </a:p>
          <a:p>
            <a:r>
              <a:rPr lang="en-IN" dirty="0"/>
              <a:t>        </a:t>
            </a:r>
            <a:r>
              <a:rPr lang="en-IN" dirty="0" err="1"/>
              <a:t>messageLog.setStringProperty</a:t>
            </a:r>
            <a:r>
              <a:rPr lang="en-IN" dirty="0"/>
              <a:t>("log1","Printing Payload As Attachment")</a:t>
            </a:r>
          </a:p>
          <a:p>
            <a:r>
              <a:rPr lang="en-IN" dirty="0"/>
              <a:t>        </a:t>
            </a:r>
            <a:r>
              <a:rPr lang="en-IN" dirty="0" err="1"/>
              <a:t>messageLog.addAttachmentAsString</a:t>
            </a:r>
            <a:r>
              <a:rPr lang="en-IN" dirty="0"/>
              <a:t>("log1",body,"text/plain");</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32101254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D835-449A-4F56-8EE1-0D28FF664A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EC0817-A34B-459A-A099-2F0FEEC7972E}"/>
              </a:ext>
            </a:extLst>
          </p:cNvPr>
          <p:cNvSpPr>
            <a:spLocks noGrp="1"/>
          </p:cNvSpPr>
          <p:nvPr>
            <p:ph idx="1"/>
          </p:nvPr>
        </p:nvSpPr>
        <p:spPr/>
        <p:txBody>
          <a:bodyPr/>
          <a:lstStyle/>
          <a:p>
            <a:r>
              <a:rPr lang="en-IN"/>
              <a:t>T</a:t>
            </a:r>
            <a:r>
              <a:rPr lang="en-US" b="1" i="0">
                <a:solidFill>
                  <a:srgbClr val="444444"/>
                </a:solidFill>
                <a:effectLst/>
                <a:latin typeface="BentonSansRegular"/>
              </a:rPr>
              <a:t>o record logs or capture the incoming payload, only if there is an exception.</a:t>
            </a:r>
          </a:p>
          <a:p>
            <a:endParaRPr lang="en-IN" dirty="0"/>
          </a:p>
        </p:txBody>
      </p:sp>
      <p:pic>
        <p:nvPicPr>
          <p:cNvPr id="39940" name="Picture 4">
            <a:extLst>
              <a:ext uri="{FF2B5EF4-FFF2-40B4-BE49-F238E27FC236}">
                <a16:creationId xmlns:a16="http://schemas.microsoft.com/office/drawing/2014/main" id="{8F74C6C6-CCF4-4E11-8F4D-236E9DCC4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51" y="2736851"/>
            <a:ext cx="50927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770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7A8E-6B5D-48FC-86AE-3B0A6C7ECE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DC4419-B13F-43F1-BD4D-5F6B36A4088B}"/>
              </a:ext>
            </a:extLst>
          </p:cNvPr>
          <p:cNvSpPr>
            <a:spLocks noGrp="1"/>
          </p:cNvSpPr>
          <p:nvPr>
            <p:ph idx="1"/>
          </p:nvPr>
        </p:nvSpPr>
        <p:spPr/>
        <p:txBody>
          <a:bodyPr>
            <a:normAutofit fontScale="550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def Message </a:t>
            </a:r>
            <a:r>
              <a:rPr lang="en-IN" dirty="0" err="1"/>
              <a:t>processData</a:t>
            </a:r>
            <a:r>
              <a:rPr lang="en-IN" dirty="0"/>
              <a:t>(Message message)</a:t>
            </a:r>
          </a:p>
          <a:p>
            <a:r>
              <a:rPr lang="en-IN" dirty="0"/>
              <a:t>{</a:t>
            </a:r>
          </a:p>
          <a:p>
            <a:r>
              <a:rPr lang="en-IN" dirty="0"/>
              <a:t>       def map  = </a:t>
            </a:r>
            <a:r>
              <a:rPr lang="en-IN" dirty="0" err="1"/>
              <a:t>message.getProperties</a:t>
            </a:r>
            <a:r>
              <a:rPr lang="en-IN" dirty="0"/>
              <a:t>();</a:t>
            </a:r>
          </a:p>
          <a:p>
            <a:r>
              <a:rPr lang="en-IN" dirty="0"/>
              <a:t>       def ex   = </a:t>
            </a:r>
            <a:r>
              <a:rPr lang="en-IN" dirty="0" err="1"/>
              <a:t>map.get</a:t>
            </a:r>
            <a:r>
              <a:rPr lang="en-IN" dirty="0"/>
              <a:t>("</a:t>
            </a:r>
            <a:r>
              <a:rPr lang="en-IN" dirty="0" err="1"/>
              <a:t>CamelExceptionCaught</a:t>
            </a:r>
            <a:r>
              <a:rPr lang="en-IN" dirty="0"/>
              <a:t>");</a:t>
            </a:r>
          </a:p>
          <a:p>
            <a:r>
              <a:rPr lang="en-IN" dirty="0"/>
              <a:t>       if (ex != null)</a:t>
            </a:r>
          </a:p>
          <a:p>
            <a:r>
              <a:rPr lang="en-IN" dirty="0"/>
              <a:t>       {</a:t>
            </a:r>
          </a:p>
          <a:p>
            <a:r>
              <a:rPr lang="en-IN" dirty="0"/>
              <a:t>           </a:t>
            </a:r>
            <a:r>
              <a:rPr lang="en-IN" dirty="0" err="1"/>
              <a:t>exceptionText</a:t>
            </a:r>
            <a:r>
              <a:rPr lang="en-IN" dirty="0"/>
              <a:t>    = </a:t>
            </a:r>
            <a:r>
              <a:rPr lang="en-IN" dirty="0" err="1"/>
              <a:t>ex.getMessage</a:t>
            </a:r>
            <a:r>
              <a:rPr lang="en-IN" dirty="0"/>
              <a:t>();</a:t>
            </a:r>
          </a:p>
          <a:p>
            <a:r>
              <a:rPr lang="en-IN" dirty="0"/>
              <a:t>           def </a:t>
            </a:r>
            <a:r>
              <a:rPr lang="en-IN" dirty="0" err="1"/>
              <a:t>messageLog</a:t>
            </a:r>
            <a:r>
              <a:rPr lang="en-IN" dirty="0"/>
              <a:t>   = </a:t>
            </a:r>
            <a:r>
              <a:rPr lang="en-IN" dirty="0" err="1"/>
              <a:t>messageLogFactory.getMessageLog</a:t>
            </a:r>
            <a:r>
              <a:rPr lang="en-IN" dirty="0"/>
              <a:t>(message);</a:t>
            </a:r>
          </a:p>
          <a:p>
            <a:r>
              <a:rPr lang="en-IN" dirty="0"/>
              <a:t>           </a:t>
            </a:r>
            <a:r>
              <a:rPr lang="en-IN" dirty="0" err="1"/>
              <a:t>messageLog.addAttachmentAsString</a:t>
            </a:r>
            <a:r>
              <a:rPr lang="en-IN" dirty="0"/>
              <a:t>("Exception", </a:t>
            </a:r>
            <a:r>
              <a:rPr lang="en-IN" dirty="0" err="1"/>
              <a:t>exceptionText</a:t>
            </a:r>
            <a:r>
              <a:rPr lang="en-IN" dirty="0"/>
              <a:t>,"application/text");</a:t>
            </a:r>
          </a:p>
          <a:p>
            <a:r>
              <a:rPr lang="en-IN" dirty="0"/>
              <a:t>       }</a:t>
            </a:r>
          </a:p>
          <a:p>
            <a:r>
              <a:rPr lang="en-IN" dirty="0"/>
              <a:t>       return message;</a:t>
            </a:r>
          </a:p>
          <a:p>
            <a:r>
              <a:rPr lang="en-IN" dirty="0"/>
              <a:t>}</a:t>
            </a:r>
          </a:p>
        </p:txBody>
      </p:sp>
    </p:spTree>
    <p:extLst>
      <p:ext uri="{BB962C8B-B14F-4D97-AF65-F5344CB8AC3E}">
        <p14:creationId xmlns:p14="http://schemas.microsoft.com/office/powerpoint/2010/main" val="870316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57EE-0648-4048-B9E5-161015F19B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454C41-23AD-466B-B8C3-66866EDED14B}"/>
              </a:ext>
            </a:extLst>
          </p:cNvPr>
          <p:cNvSpPr>
            <a:spLocks noGrp="1"/>
          </p:cNvSpPr>
          <p:nvPr>
            <p:ph idx="1"/>
          </p:nvPr>
        </p:nvSpPr>
        <p:spPr/>
        <p:txBody>
          <a:bodyPr>
            <a:normAutofit fontScale="85000" lnSpcReduction="20000"/>
          </a:bodyPr>
          <a:lstStyle/>
          <a:p>
            <a:r>
              <a:rPr lang="en-IN" dirty="0"/>
              <a:t>R</a:t>
            </a:r>
            <a:r>
              <a:rPr lang="en-US" b="1" i="0" dirty="0" err="1">
                <a:solidFill>
                  <a:srgbClr val="444444"/>
                </a:solidFill>
                <a:effectLst/>
                <a:latin typeface="BentonSansRegular"/>
              </a:rPr>
              <a:t>emove</a:t>
            </a:r>
            <a:r>
              <a:rPr lang="en-US" b="1" i="0" dirty="0">
                <a:solidFill>
                  <a:srgbClr val="444444"/>
                </a:solidFill>
                <a:effectLst/>
                <a:latin typeface="BentonSansRegular"/>
              </a:rPr>
              <a:t> something from your payload, for example, “</a:t>
            </a:r>
            <a:r>
              <a:rPr lang="en-US" b="1" i="0" dirty="0">
                <a:solidFill>
                  <a:srgbClr val="0000FF"/>
                </a:solidFill>
                <a:effectLst/>
                <a:latin typeface="BentonSansRegular"/>
              </a:rPr>
              <a:t>&lt;?xml version=”1.0″ encoding=”UTF-8″?&gt;</a:t>
            </a:r>
            <a:r>
              <a:rPr lang="en-US" b="1" i="0" dirty="0">
                <a:solidFill>
                  <a:srgbClr val="444444"/>
                </a:solidFill>
                <a:effectLst/>
                <a:latin typeface="BentonSansRegular"/>
              </a:rPr>
              <a:t>“</a:t>
            </a:r>
          </a:p>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def Message </a:t>
            </a:r>
            <a:r>
              <a:rPr lang="en-IN" dirty="0" err="1"/>
              <a:t>processData</a:t>
            </a:r>
            <a:r>
              <a:rPr lang="en-IN" dirty="0"/>
              <a:t>(Message message)</a:t>
            </a:r>
          </a:p>
          <a:p>
            <a:r>
              <a:rPr lang="en-IN" dirty="0"/>
              <a:t>{</a:t>
            </a:r>
          </a:p>
          <a:p>
            <a:r>
              <a:rPr lang="en-IN" dirty="0"/>
              <a:t>    def removal=</a:t>
            </a:r>
            <a:r>
              <a:rPr lang="en-IN" dirty="0" err="1"/>
              <a:t>message.getBody</a:t>
            </a:r>
            <a:r>
              <a:rPr lang="en-IN" dirty="0"/>
              <a:t>(</a:t>
            </a:r>
            <a:r>
              <a:rPr lang="en-IN" dirty="0" err="1"/>
              <a:t>java.lang.String</a:t>
            </a:r>
            <a:r>
              <a:rPr lang="en-IN" dirty="0"/>
              <a:t>) as String;</a:t>
            </a:r>
          </a:p>
          <a:p>
            <a:r>
              <a:rPr lang="en-IN" dirty="0"/>
              <a:t>    removal=</a:t>
            </a:r>
            <a:r>
              <a:rPr lang="en-IN" dirty="0" err="1"/>
              <a:t>removal.replace</a:t>
            </a:r>
            <a:r>
              <a:rPr lang="en-IN" dirty="0"/>
              <a:t>(/&lt;?xml version="1.0" encoding="UTF-8"?&gt;/,"");</a:t>
            </a:r>
          </a:p>
          <a:p>
            <a:r>
              <a:rPr lang="en-IN" dirty="0"/>
              <a:t>    </a:t>
            </a:r>
            <a:r>
              <a:rPr lang="en-IN" dirty="0" err="1"/>
              <a:t>message.setBody</a:t>
            </a:r>
            <a:r>
              <a:rPr lang="en-IN" dirty="0"/>
              <a:t>(removal);</a:t>
            </a:r>
          </a:p>
          <a:p>
            <a:r>
              <a:rPr lang="en-IN" dirty="0"/>
              <a:t>    return message;</a:t>
            </a:r>
          </a:p>
          <a:p>
            <a:r>
              <a:rPr lang="en-IN" dirty="0"/>
              <a:t>}</a:t>
            </a:r>
          </a:p>
        </p:txBody>
      </p:sp>
    </p:spTree>
    <p:extLst>
      <p:ext uri="{BB962C8B-B14F-4D97-AF65-F5344CB8AC3E}">
        <p14:creationId xmlns:p14="http://schemas.microsoft.com/office/powerpoint/2010/main" val="739183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10D8-774B-4BB4-8478-CC3425D025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E00062-37FE-4584-82A8-3EC9179A8ECB}"/>
              </a:ext>
            </a:extLst>
          </p:cNvPr>
          <p:cNvSpPr>
            <a:spLocks noGrp="1"/>
          </p:cNvSpPr>
          <p:nvPr>
            <p:ph idx="1"/>
          </p:nvPr>
        </p:nvSpPr>
        <p:spPr/>
        <p:txBody>
          <a:bodyPr>
            <a:normAutofit lnSpcReduction="10000"/>
          </a:bodyPr>
          <a:lstStyle/>
          <a:p>
            <a:r>
              <a:rPr lang="en-IN" b="1" i="0" dirty="0" err="1">
                <a:solidFill>
                  <a:srgbClr val="444444"/>
                </a:solidFill>
                <a:effectLst/>
                <a:latin typeface="BentonSansRegular"/>
              </a:rPr>
              <a:t>getProperties</a:t>
            </a:r>
            <a:endParaRPr lang="en-IN" b="1" i="0" dirty="0">
              <a:solidFill>
                <a:srgbClr val="444444"/>
              </a:solidFill>
              <a:effectLst/>
              <a:latin typeface="BentonSansRegular"/>
            </a:endParaRPr>
          </a:p>
          <a:p>
            <a:pPr marL="0" indent="0">
              <a:buNone/>
            </a:pPr>
            <a:r>
              <a:rPr lang="en-IN" dirty="0"/>
              <a:t>import </a:t>
            </a:r>
            <a:r>
              <a:rPr lang="en-IN" dirty="0" err="1"/>
              <a:t>com.sap.gateway.ip.core.customdev.util.Message</a:t>
            </a:r>
            <a:r>
              <a:rPr lang="en-IN" dirty="0"/>
              <a:t>;</a:t>
            </a:r>
          </a:p>
          <a:p>
            <a:pPr marL="0" indent="0">
              <a:buNone/>
            </a:pPr>
            <a:r>
              <a:rPr lang="en-IN" dirty="0"/>
              <a:t>import </a:t>
            </a:r>
            <a:r>
              <a:rPr lang="en-IN" dirty="0" err="1"/>
              <a:t>java.util.HashMap</a:t>
            </a:r>
            <a:r>
              <a:rPr lang="en-IN" dirty="0"/>
              <a:t>;</a:t>
            </a:r>
          </a:p>
          <a:p>
            <a:pPr marL="0" indent="0">
              <a:buNone/>
            </a:pPr>
            <a:r>
              <a:rPr lang="en-IN" dirty="0"/>
              <a:t>import </a:t>
            </a:r>
            <a:r>
              <a:rPr lang="en-IN" dirty="0" err="1"/>
              <a:t>java.lang</a:t>
            </a:r>
            <a:r>
              <a:rPr lang="en-IN" dirty="0"/>
              <a:t>.*;</a:t>
            </a:r>
          </a:p>
          <a:p>
            <a:pPr marL="0" indent="0">
              <a:buNone/>
            </a:pPr>
            <a:r>
              <a:rPr lang="en-IN" dirty="0"/>
              <a:t>def Message </a:t>
            </a:r>
            <a:r>
              <a:rPr lang="en-IN" dirty="0" err="1"/>
              <a:t>processData</a:t>
            </a:r>
            <a:r>
              <a:rPr lang="en-IN" dirty="0"/>
              <a:t>(Message message)</a:t>
            </a:r>
          </a:p>
          <a:p>
            <a:pPr marL="0" indent="0">
              <a:buNone/>
            </a:pPr>
            <a:r>
              <a:rPr lang="en-IN" dirty="0"/>
              <a:t>{</a:t>
            </a:r>
          </a:p>
          <a:p>
            <a:pPr marL="0" indent="0">
              <a:buNone/>
            </a:pPr>
            <a:r>
              <a:rPr lang="en-IN" dirty="0"/>
              <a:t>    map = </a:t>
            </a:r>
            <a:r>
              <a:rPr lang="en-IN" dirty="0" err="1"/>
              <a:t>message.getProperties</a:t>
            </a:r>
            <a:r>
              <a:rPr lang="en-IN" dirty="0"/>
              <a:t>();</a:t>
            </a:r>
          </a:p>
          <a:p>
            <a:pPr marL="0" indent="0">
              <a:buNone/>
            </a:pPr>
            <a:r>
              <a:rPr lang="en-IN" dirty="0"/>
              <a:t>    return message;</a:t>
            </a:r>
          </a:p>
          <a:p>
            <a:pPr marL="0" indent="0">
              <a:buNone/>
            </a:pPr>
            <a:r>
              <a:rPr lang="en-IN" dirty="0"/>
              <a:t>}</a:t>
            </a:r>
          </a:p>
        </p:txBody>
      </p:sp>
    </p:spTree>
    <p:extLst>
      <p:ext uri="{BB962C8B-B14F-4D97-AF65-F5344CB8AC3E}">
        <p14:creationId xmlns:p14="http://schemas.microsoft.com/office/powerpoint/2010/main" val="1740943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D789-3BCA-4194-AD55-F58B653E97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E30A88-C7D2-4F5A-8C9E-A5316D8955E5}"/>
              </a:ext>
            </a:extLst>
          </p:cNvPr>
          <p:cNvSpPr>
            <a:spLocks noGrp="1"/>
          </p:cNvSpPr>
          <p:nvPr>
            <p:ph idx="1"/>
          </p:nvPr>
        </p:nvSpPr>
        <p:spPr/>
        <p:txBody>
          <a:bodyPr/>
          <a:lstStyle/>
          <a:p>
            <a:r>
              <a:rPr lang="en-US" b="1" i="0" dirty="0">
                <a:solidFill>
                  <a:srgbClr val="444444"/>
                </a:solidFill>
                <a:effectLst/>
                <a:latin typeface="BentonSansRegular"/>
              </a:rPr>
              <a:t>Capture a property in the content modifier using XPATH, use single IF condition, create and update a new Property which can be used later in a Router or Mapping Expression maybe.</a:t>
            </a:r>
            <a:br>
              <a:rPr lang="en-US" b="1" i="0" dirty="0">
                <a:solidFill>
                  <a:srgbClr val="444444"/>
                </a:solidFill>
                <a:effectLst/>
                <a:latin typeface="BentonSansRegular"/>
              </a:rPr>
            </a:br>
            <a:r>
              <a:rPr lang="en-US" b="0" i="1" dirty="0">
                <a:solidFill>
                  <a:srgbClr val="444444"/>
                </a:solidFill>
                <a:effectLst/>
                <a:latin typeface="BentonSansRegular"/>
              </a:rPr>
              <a:t>In the example below, we are returning the result in a Property called, “Result”, which you could use in a router/ call it using ${</a:t>
            </a:r>
            <a:r>
              <a:rPr lang="en-US" b="0" i="1" dirty="0" err="1">
                <a:solidFill>
                  <a:srgbClr val="444444"/>
                </a:solidFill>
                <a:effectLst/>
                <a:latin typeface="BentonSansRegular"/>
              </a:rPr>
              <a:t>property.Result</a:t>
            </a:r>
            <a:r>
              <a:rPr lang="en-US" b="0" i="1" dirty="0">
                <a:solidFill>
                  <a:srgbClr val="444444"/>
                </a:solidFill>
                <a:effectLst/>
                <a:latin typeface="BentonSansRegular"/>
              </a:rPr>
              <a:t>} if required anywhere.</a:t>
            </a:r>
            <a:endParaRPr lang="en-IN" dirty="0"/>
          </a:p>
        </p:txBody>
      </p:sp>
    </p:spTree>
    <p:extLst>
      <p:ext uri="{BB962C8B-B14F-4D97-AF65-F5344CB8AC3E}">
        <p14:creationId xmlns:p14="http://schemas.microsoft.com/office/powerpoint/2010/main" val="3382478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6C1D-1A4D-4B66-9C17-E01092F59F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1E778F-90B6-4C85-B295-53E3FF0B25BF}"/>
              </a:ext>
            </a:extLst>
          </p:cNvPr>
          <p:cNvSpPr>
            <a:spLocks noGrp="1"/>
          </p:cNvSpPr>
          <p:nvPr>
            <p:ph idx="1"/>
          </p:nvPr>
        </p:nvSpPr>
        <p:spPr/>
        <p:txBody>
          <a:bodyPr>
            <a:normAutofit fontScale="40000" lnSpcReduction="20000"/>
          </a:bodyPr>
          <a:lstStyle/>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def Message </a:t>
            </a:r>
            <a:r>
              <a:rPr lang="en-IN" dirty="0" err="1"/>
              <a:t>processData</a:t>
            </a:r>
            <a:r>
              <a:rPr lang="en-IN" dirty="0"/>
              <a:t>(Message message) {</a:t>
            </a:r>
          </a:p>
          <a:p>
            <a:r>
              <a:rPr lang="en-IN" dirty="0"/>
              <a:t>    map = </a:t>
            </a:r>
            <a:r>
              <a:rPr lang="en-IN" dirty="0" err="1"/>
              <a:t>message.getProperties</a:t>
            </a:r>
            <a:r>
              <a:rPr lang="en-IN" dirty="0"/>
              <a:t>();</a:t>
            </a:r>
          </a:p>
          <a:p>
            <a:r>
              <a:rPr lang="en-IN" dirty="0"/>
              <a:t>    def </a:t>
            </a:r>
            <a:r>
              <a:rPr lang="en-IN" dirty="0" err="1"/>
              <a:t>zID</a:t>
            </a:r>
            <a:r>
              <a:rPr lang="en-IN" dirty="0"/>
              <a:t> = </a:t>
            </a:r>
            <a:r>
              <a:rPr lang="en-IN" dirty="0" err="1"/>
              <a:t>map.get</a:t>
            </a:r>
            <a:r>
              <a:rPr lang="en-IN" dirty="0"/>
              <a:t>("ID");</a:t>
            </a:r>
          </a:p>
          <a:p>
            <a:r>
              <a:rPr lang="en-IN" dirty="0"/>
              <a:t>    def indicator;</a:t>
            </a:r>
          </a:p>
          <a:p>
            <a:r>
              <a:rPr lang="en-IN" dirty="0"/>
              <a:t>    if(</a:t>
            </a:r>
            <a:r>
              <a:rPr lang="en-IN" dirty="0" err="1"/>
              <a:t>zID</a:t>
            </a:r>
            <a:r>
              <a:rPr lang="en-IN" dirty="0"/>
              <a:t> == '')</a:t>
            </a:r>
          </a:p>
          <a:p>
            <a:r>
              <a:rPr lang="en-IN" dirty="0"/>
              <a:t>    {</a:t>
            </a:r>
          </a:p>
          <a:p>
            <a:r>
              <a:rPr lang="en-IN" dirty="0"/>
              <a:t>        indicator = 'false';</a:t>
            </a:r>
          </a:p>
          <a:p>
            <a:r>
              <a:rPr lang="en-IN" dirty="0"/>
              <a:t>    }</a:t>
            </a:r>
          </a:p>
          <a:p>
            <a:r>
              <a:rPr lang="en-IN" dirty="0"/>
              <a:t>    else</a:t>
            </a:r>
          </a:p>
          <a:p>
            <a:r>
              <a:rPr lang="en-IN" dirty="0"/>
              <a:t>    {</a:t>
            </a:r>
          </a:p>
          <a:p>
            <a:r>
              <a:rPr lang="en-IN" dirty="0"/>
              <a:t>        indicator = 'true';</a:t>
            </a:r>
          </a:p>
          <a:p>
            <a:r>
              <a:rPr lang="en-IN" dirty="0"/>
              <a:t>    }</a:t>
            </a:r>
          </a:p>
          <a:p>
            <a:r>
              <a:rPr lang="en-IN" dirty="0"/>
              <a:t>    </a:t>
            </a:r>
            <a:r>
              <a:rPr lang="en-IN" dirty="0" err="1"/>
              <a:t>message.setProperty</a:t>
            </a:r>
            <a:r>
              <a:rPr lang="en-IN" dirty="0"/>
              <a:t>("Result", indicator);</a:t>
            </a:r>
          </a:p>
          <a:p>
            <a:r>
              <a:rPr lang="en-IN" dirty="0"/>
              <a:t>    return message;</a:t>
            </a:r>
          </a:p>
          <a:p>
            <a:r>
              <a:rPr lang="en-IN" dirty="0"/>
              <a:t>}</a:t>
            </a:r>
          </a:p>
        </p:txBody>
      </p:sp>
    </p:spTree>
    <p:extLst>
      <p:ext uri="{BB962C8B-B14F-4D97-AF65-F5344CB8AC3E}">
        <p14:creationId xmlns:p14="http://schemas.microsoft.com/office/powerpoint/2010/main" val="3313009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A403-C25D-4951-AF48-A52C531816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3F4C2F-E1EC-435A-986C-E89EBAC80A68}"/>
              </a:ext>
            </a:extLst>
          </p:cNvPr>
          <p:cNvSpPr>
            <a:spLocks noGrp="1"/>
          </p:cNvSpPr>
          <p:nvPr>
            <p:ph idx="1"/>
          </p:nvPr>
        </p:nvSpPr>
        <p:spPr/>
        <p:txBody>
          <a:bodyPr>
            <a:normAutofit fontScale="55000" lnSpcReduction="20000"/>
          </a:bodyPr>
          <a:lstStyle/>
          <a:p>
            <a:r>
              <a:rPr lang="en-US" b="1" i="0" dirty="0">
                <a:solidFill>
                  <a:srgbClr val="444444"/>
                </a:solidFill>
                <a:effectLst/>
                <a:latin typeface="BentonSansRegular"/>
              </a:rPr>
              <a:t>concatenate a couple of fields.</a:t>
            </a:r>
          </a:p>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import </a:t>
            </a:r>
            <a:r>
              <a:rPr lang="en-IN" dirty="0" err="1"/>
              <a:t>java.lang</a:t>
            </a:r>
            <a:r>
              <a:rPr lang="en-IN" dirty="0"/>
              <a:t>.*;</a:t>
            </a:r>
          </a:p>
          <a:p>
            <a:r>
              <a:rPr lang="en-IN" dirty="0"/>
              <a:t>def Message </a:t>
            </a:r>
            <a:r>
              <a:rPr lang="en-IN" dirty="0" err="1"/>
              <a:t>processData</a:t>
            </a:r>
            <a:r>
              <a:rPr lang="en-IN" dirty="0"/>
              <a:t>(Message message)</a:t>
            </a:r>
          </a:p>
          <a:p>
            <a:r>
              <a:rPr lang="en-IN" dirty="0"/>
              <a:t>{</a:t>
            </a:r>
          </a:p>
          <a:p>
            <a:r>
              <a:rPr lang="en-IN" dirty="0"/>
              <a:t>    map = </a:t>
            </a:r>
            <a:r>
              <a:rPr lang="en-IN" dirty="0" err="1"/>
              <a:t>message.getProperties</a:t>
            </a:r>
            <a:r>
              <a:rPr lang="en-IN" dirty="0"/>
              <a:t>();</a:t>
            </a:r>
          </a:p>
          <a:p>
            <a:r>
              <a:rPr lang="en-IN" dirty="0"/>
              <a:t>    def ZF1    = </a:t>
            </a:r>
            <a:r>
              <a:rPr lang="en-IN" dirty="0" err="1"/>
              <a:t>map.get</a:t>
            </a:r>
            <a:r>
              <a:rPr lang="en-IN" dirty="0"/>
              <a:t>("F1");</a:t>
            </a:r>
          </a:p>
          <a:p>
            <a:r>
              <a:rPr lang="en-IN" dirty="0"/>
              <a:t>    def ZF2    = </a:t>
            </a:r>
            <a:r>
              <a:rPr lang="en-IN" dirty="0" err="1"/>
              <a:t>map.get</a:t>
            </a:r>
            <a:r>
              <a:rPr lang="en-IN" dirty="0"/>
              <a:t>("F2");</a:t>
            </a:r>
          </a:p>
          <a:p>
            <a:r>
              <a:rPr lang="en-IN" dirty="0"/>
              <a:t>    def ZF3    = </a:t>
            </a:r>
            <a:r>
              <a:rPr lang="en-IN" dirty="0" err="1"/>
              <a:t>map.get</a:t>
            </a:r>
            <a:r>
              <a:rPr lang="en-IN" dirty="0"/>
              <a:t>("F3");</a:t>
            </a:r>
          </a:p>
          <a:p>
            <a:r>
              <a:rPr lang="en-IN" dirty="0"/>
              <a:t>    String </a:t>
            </a:r>
            <a:r>
              <a:rPr lang="en-IN" dirty="0" err="1"/>
              <a:t>ZConcat</a:t>
            </a:r>
            <a:r>
              <a:rPr lang="en-IN" dirty="0"/>
              <a:t> = ZF1.concat(ZF2).</a:t>
            </a:r>
            <a:r>
              <a:rPr lang="en-IN" dirty="0" err="1"/>
              <a:t>concat</a:t>
            </a:r>
            <a:r>
              <a:rPr lang="en-IN" dirty="0"/>
              <a:t>(ZF3);</a:t>
            </a:r>
          </a:p>
          <a:p>
            <a:r>
              <a:rPr lang="en-IN" dirty="0"/>
              <a:t>    </a:t>
            </a:r>
            <a:r>
              <a:rPr lang="en-IN" dirty="0" err="1"/>
              <a:t>message.setProperty</a:t>
            </a:r>
            <a:r>
              <a:rPr lang="en-IN" dirty="0"/>
              <a:t>("</a:t>
            </a:r>
            <a:r>
              <a:rPr lang="en-IN" dirty="0" err="1"/>
              <a:t>ConcatenatedResult</a:t>
            </a:r>
            <a:r>
              <a:rPr lang="en-IN" dirty="0"/>
              <a:t>",</a:t>
            </a:r>
            <a:r>
              <a:rPr lang="en-IN" dirty="0" err="1"/>
              <a:t>ZConcat</a:t>
            </a:r>
            <a:r>
              <a:rPr lang="en-IN" dirty="0"/>
              <a:t>);</a:t>
            </a:r>
          </a:p>
          <a:p>
            <a:r>
              <a:rPr lang="en-IN" dirty="0"/>
              <a:t>    return message;</a:t>
            </a:r>
          </a:p>
          <a:p>
            <a:r>
              <a:rPr lang="en-IN" dirty="0"/>
              <a:t>}</a:t>
            </a:r>
          </a:p>
        </p:txBody>
      </p:sp>
    </p:spTree>
    <p:extLst>
      <p:ext uri="{BB962C8B-B14F-4D97-AF65-F5344CB8AC3E}">
        <p14:creationId xmlns:p14="http://schemas.microsoft.com/office/powerpoint/2010/main" val="25263212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0F15B-7D58-4F9E-81D8-8BF26FA992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25D9BC-3D1B-46F7-8A16-21691EF136D8}"/>
              </a:ext>
            </a:extLst>
          </p:cNvPr>
          <p:cNvSpPr>
            <a:spLocks noGrp="1"/>
          </p:cNvSpPr>
          <p:nvPr>
            <p:ph idx="1"/>
          </p:nvPr>
        </p:nvSpPr>
        <p:spPr/>
        <p:txBody>
          <a:bodyPr>
            <a:normAutofit fontScale="62500" lnSpcReduction="20000"/>
          </a:bodyPr>
          <a:lstStyle/>
          <a:p>
            <a:r>
              <a:rPr lang="en-US" b="1" i="0" dirty="0">
                <a:solidFill>
                  <a:srgbClr val="444444"/>
                </a:solidFill>
                <a:effectLst/>
                <a:latin typeface="BentonSansRegular"/>
              </a:rPr>
              <a:t>Add days to a Date.</a:t>
            </a:r>
          </a:p>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import </a:t>
            </a:r>
            <a:r>
              <a:rPr lang="en-IN" dirty="0" err="1"/>
              <a:t>java.lang</a:t>
            </a:r>
            <a:r>
              <a:rPr lang="en-IN" dirty="0"/>
              <a:t>.*;</a:t>
            </a:r>
          </a:p>
          <a:p>
            <a:r>
              <a:rPr lang="en-IN" dirty="0"/>
              <a:t>import </a:t>
            </a:r>
            <a:r>
              <a:rPr lang="en-IN" dirty="0" err="1"/>
              <a:t>com.sap.it.api.mapping</a:t>
            </a:r>
            <a:r>
              <a:rPr lang="en-IN" dirty="0"/>
              <a:t>.*;</a:t>
            </a:r>
          </a:p>
          <a:p>
            <a:r>
              <a:rPr lang="en-IN" dirty="0"/>
              <a:t>def Message </a:t>
            </a:r>
            <a:r>
              <a:rPr lang="en-IN" dirty="0" err="1"/>
              <a:t>processData</a:t>
            </a:r>
            <a:r>
              <a:rPr lang="en-IN" dirty="0"/>
              <a:t>(Message message)</a:t>
            </a:r>
          </a:p>
          <a:p>
            <a:r>
              <a:rPr lang="en-IN" dirty="0"/>
              <a:t>{</a:t>
            </a:r>
          </a:p>
          <a:p>
            <a:r>
              <a:rPr lang="en-IN" dirty="0"/>
              <a:t>    Date </a:t>
            </a:r>
            <a:r>
              <a:rPr lang="en-IN" dirty="0" err="1"/>
              <a:t>zcurDate</a:t>
            </a:r>
            <a:r>
              <a:rPr lang="en-IN" dirty="0"/>
              <a:t> = new Date();</a:t>
            </a:r>
          </a:p>
          <a:p>
            <a:r>
              <a:rPr lang="en-IN" dirty="0"/>
              <a:t>    Date </a:t>
            </a:r>
            <a:r>
              <a:rPr lang="en-IN" dirty="0" err="1"/>
              <a:t>zNewDate</a:t>
            </a:r>
            <a:r>
              <a:rPr lang="en-IN" dirty="0"/>
              <a:t> = </a:t>
            </a:r>
            <a:r>
              <a:rPr lang="en-IN" dirty="0" err="1"/>
              <a:t>zcurDate</a:t>
            </a:r>
            <a:r>
              <a:rPr lang="en-IN" dirty="0"/>
              <a:t> + 30;</a:t>
            </a:r>
          </a:p>
          <a:p>
            <a:r>
              <a:rPr lang="en-IN" dirty="0"/>
              <a:t>    </a:t>
            </a:r>
            <a:r>
              <a:rPr lang="en-IN" dirty="0" err="1"/>
              <a:t>message.setProperty</a:t>
            </a:r>
            <a:r>
              <a:rPr lang="en-IN" dirty="0"/>
              <a:t>("Current_Date",</a:t>
            </a:r>
            <a:r>
              <a:rPr lang="en-IN" dirty="0" err="1"/>
              <a:t>zcurDate</a:t>
            </a:r>
            <a:r>
              <a:rPr lang="en-IN" dirty="0"/>
              <a:t>);</a:t>
            </a:r>
          </a:p>
          <a:p>
            <a:r>
              <a:rPr lang="en-IN" dirty="0"/>
              <a:t>    </a:t>
            </a:r>
            <a:r>
              <a:rPr lang="en-IN" dirty="0" err="1"/>
              <a:t>message.setProperty</a:t>
            </a:r>
            <a:r>
              <a:rPr lang="en-IN" dirty="0"/>
              <a:t>("New_Date",</a:t>
            </a:r>
            <a:r>
              <a:rPr lang="en-IN" dirty="0" err="1"/>
              <a:t>zNewDate</a:t>
            </a:r>
            <a:r>
              <a:rPr lang="en-IN" dirty="0"/>
              <a:t>);</a:t>
            </a:r>
          </a:p>
          <a:p>
            <a:r>
              <a:rPr lang="en-IN" dirty="0"/>
              <a:t>    return message;</a:t>
            </a:r>
          </a:p>
          <a:p>
            <a:r>
              <a:rPr lang="en-IN" dirty="0"/>
              <a:t>}</a:t>
            </a:r>
          </a:p>
        </p:txBody>
      </p:sp>
    </p:spTree>
    <p:extLst>
      <p:ext uri="{BB962C8B-B14F-4D97-AF65-F5344CB8AC3E}">
        <p14:creationId xmlns:p14="http://schemas.microsoft.com/office/powerpoint/2010/main" val="24551509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87F4-2C29-4D64-A1AD-B74AB4810C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C39AF2-C270-433E-A4B4-9400B020092C}"/>
              </a:ext>
            </a:extLst>
          </p:cNvPr>
          <p:cNvSpPr>
            <a:spLocks noGrp="1"/>
          </p:cNvSpPr>
          <p:nvPr>
            <p:ph idx="1"/>
          </p:nvPr>
        </p:nvSpPr>
        <p:spPr/>
        <p:txBody>
          <a:bodyPr>
            <a:normAutofit lnSpcReduction="10000"/>
          </a:bodyPr>
          <a:lstStyle/>
          <a:p>
            <a:r>
              <a:rPr lang="en-US" b="1" i="0" dirty="0">
                <a:solidFill>
                  <a:srgbClr val="444444"/>
                </a:solidFill>
                <a:effectLst/>
                <a:latin typeface="BentonSansRegular"/>
              </a:rPr>
              <a:t>Add days to a Date</a:t>
            </a:r>
          </a:p>
          <a:p>
            <a:r>
              <a:rPr lang="en-IN" dirty="0"/>
              <a:t>import </a:t>
            </a:r>
            <a:r>
              <a:rPr lang="en-IN" dirty="0" err="1"/>
              <a:t>com.sap.gateway.ip.core.customdev.util.Message</a:t>
            </a:r>
            <a:r>
              <a:rPr lang="en-IN" dirty="0"/>
              <a:t>;</a:t>
            </a:r>
          </a:p>
          <a:p>
            <a:r>
              <a:rPr lang="en-IN" dirty="0"/>
              <a:t>import </a:t>
            </a:r>
            <a:r>
              <a:rPr lang="en-IN" dirty="0" err="1"/>
              <a:t>java.util.HashMap</a:t>
            </a:r>
            <a:r>
              <a:rPr lang="en-IN" dirty="0"/>
              <a:t>;</a:t>
            </a:r>
          </a:p>
          <a:p>
            <a:r>
              <a:rPr lang="en-IN" dirty="0"/>
              <a:t>import </a:t>
            </a:r>
            <a:r>
              <a:rPr lang="en-IN" dirty="0" err="1"/>
              <a:t>com.sap.it.api.mapping</a:t>
            </a:r>
            <a:r>
              <a:rPr lang="en-IN" dirty="0"/>
              <a:t>.*;</a:t>
            </a:r>
          </a:p>
          <a:p>
            <a:r>
              <a:rPr lang="en-IN" dirty="0"/>
              <a:t>def String datePlus30(String </a:t>
            </a:r>
            <a:r>
              <a:rPr lang="en-IN" dirty="0" err="1"/>
              <a:t>header,MappingContext</a:t>
            </a:r>
            <a:r>
              <a:rPr lang="en-IN" dirty="0"/>
              <a:t> context){</a:t>
            </a:r>
          </a:p>
          <a:p>
            <a:r>
              <a:rPr lang="en-IN" dirty="0"/>
              <a:t>    Date </a:t>
            </a:r>
            <a:r>
              <a:rPr lang="en-IN" dirty="0" err="1"/>
              <a:t>zcurDate</a:t>
            </a:r>
            <a:r>
              <a:rPr lang="en-IN" dirty="0"/>
              <a:t> = new Date();</a:t>
            </a:r>
          </a:p>
          <a:p>
            <a:r>
              <a:rPr lang="en-IN" dirty="0"/>
              <a:t>    Date </a:t>
            </a:r>
            <a:r>
              <a:rPr lang="en-IN" dirty="0" err="1"/>
              <a:t>znewDate</a:t>
            </a:r>
            <a:r>
              <a:rPr lang="en-IN" dirty="0"/>
              <a:t> = </a:t>
            </a:r>
            <a:r>
              <a:rPr lang="en-IN" dirty="0" err="1"/>
              <a:t>zcurDate</a:t>
            </a:r>
            <a:r>
              <a:rPr lang="en-IN" dirty="0"/>
              <a:t> + 30;</a:t>
            </a:r>
          </a:p>
          <a:p>
            <a:r>
              <a:rPr lang="en-IN" dirty="0"/>
              <a:t>    return </a:t>
            </a:r>
            <a:r>
              <a:rPr lang="en-IN" dirty="0" err="1"/>
              <a:t>znewDate.format</a:t>
            </a:r>
            <a:r>
              <a:rPr lang="en-IN" dirty="0"/>
              <a:t>("</a:t>
            </a:r>
            <a:r>
              <a:rPr lang="en-IN" dirty="0" err="1"/>
              <a:t>yyyyMMdd</a:t>
            </a:r>
            <a:r>
              <a:rPr lang="en-IN" dirty="0"/>
              <a:t>");</a:t>
            </a:r>
          </a:p>
          <a:p>
            <a:r>
              <a:rPr lang="en-IN" dirty="0"/>
              <a:t>}</a:t>
            </a:r>
          </a:p>
        </p:txBody>
      </p:sp>
    </p:spTree>
    <p:extLst>
      <p:ext uri="{BB962C8B-B14F-4D97-AF65-F5344CB8AC3E}">
        <p14:creationId xmlns:p14="http://schemas.microsoft.com/office/powerpoint/2010/main" val="2070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3305-D088-4221-969D-02A5DE3036B8}"/>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Number Range</a:t>
            </a:r>
          </a:p>
        </p:txBody>
      </p:sp>
      <p:sp>
        <p:nvSpPr>
          <p:cNvPr id="8" name="Content Placeholder 7">
            <a:extLst>
              <a:ext uri="{FF2B5EF4-FFF2-40B4-BE49-F238E27FC236}">
                <a16:creationId xmlns:a16="http://schemas.microsoft.com/office/drawing/2014/main" id="{B550BA46-F73C-8FED-915F-62AE0E84EBEA}"/>
              </a:ext>
            </a:extLst>
          </p:cNvPr>
          <p:cNvSpPr>
            <a:spLocks noGrp="1"/>
          </p:cNvSpPr>
          <p:nvPr>
            <p:ph idx="1"/>
          </p:nvPr>
        </p:nvSpPr>
        <p:spPr>
          <a:xfrm>
            <a:off x="643468" y="2638044"/>
            <a:ext cx="3363973" cy="3415621"/>
          </a:xfrm>
        </p:spPr>
        <p:txBody>
          <a:bodyPr>
            <a:normAutofit fontScale="77500" lnSpcReduction="20000"/>
          </a:bodyPr>
          <a:lstStyle/>
          <a:p>
            <a:r>
              <a:rPr lang="en-US" b="0" i="0" dirty="0">
                <a:solidFill>
                  <a:schemeClr val="bg1"/>
                </a:solidFill>
                <a:effectLst/>
                <a:latin typeface="BentonSansRegular"/>
              </a:rPr>
              <a:t>SAP Cloud Integration offers Number Ranges to insert unique sequence numbers as part of the inbound or outbound messages. </a:t>
            </a:r>
          </a:p>
          <a:p>
            <a:r>
              <a:rPr lang="en-US" b="0" i="0" dirty="0">
                <a:solidFill>
                  <a:schemeClr val="bg1"/>
                </a:solidFill>
                <a:effectLst/>
                <a:latin typeface="BentonSansRegular"/>
              </a:rPr>
              <a:t>A number sequence is created to help the trading partners to detect and avoid duplicate, missing or out of sequence interchange transmissions.</a:t>
            </a:r>
            <a:endParaRPr lang="en-US" dirty="0">
              <a:solidFill>
                <a:schemeClr val="bg1"/>
              </a:solidFill>
              <a:latin typeface="BentonSansRegular"/>
            </a:endParaRPr>
          </a:p>
          <a:p>
            <a:endParaRPr lang="en-US" dirty="0">
              <a:solidFill>
                <a:schemeClr val="bg1"/>
              </a:solidFill>
            </a:endParaRPr>
          </a:p>
        </p:txBody>
      </p:sp>
    </p:spTree>
    <p:extLst>
      <p:ext uri="{BB962C8B-B14F-4D97-AF65-F5344CB8AC3E}">
        <p14:creationId xmlns:p14="http://schemas.microsoft.com/office/powerpoint/2010/main" val="39648658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975C-9A48-D370-AC7B-145555FD174F}"/>
              </a:ext>
            </a:extLst>
          </p:cNvPr>
          <p:cNvSpPr>
            <a:spLocks noGrp="1"/>
          </p:cNvSpPr>
          <p:nvPr>
            <p:ph type="title"/>
          </p:nvPr>
        </p:nvSpPr>
        <p:spPr/>
        <p:txBody>
          <a:bodyPr/>
          <a:lstStyle/>
          <a:p>
            <a:r>
              <a:rPr lang="en-IN" dirty="0"/>
              <a:t>Encoder and decoder</a:t>
            </a:r>
          </a:p>
        </p:txBody>
      </p:sp>
      <p:sp>
        <p:nvSpPr>
          <p:cNvPr id="3" name="Content Placeholder 2">
            <a:extLst>
              <a:ext uri="{FF2B5EF4-FFF2-40B4-BE49-F238E27FC236}">
                <a16:creationId xmlns:a16="http://schemas.microsoft.com/office/drawing/2014/main" id="{8F79B94A-38CC-5062-8632-A6F4064F70B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47389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8"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7"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4101</Words>
  <Application>Microsoft Office PowerPoint</Application>
  <PresentationFormat>Widescreen</PresentationFormat>
  <Paragraphs>406</Paragraphs>
  <Slides>94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72</vt:lpstr>
      <vt:lpstr>Arial</vt:lpstr>
      <vt:lpstr>BentonSansRegular</vt:lpstr>
      <vt:lpstr>Calibri</vt:lpstr>
      <vt:lpstr>Calibri</vt:lpstr>
      <vt:lpstr>Calibri Light</vt:lpstr>
      <vt:lpstr>Consolas</vt:lpstr>
      <vt:lpstr>Courier New</vt:lpstr>
      <vt:lpstr>Symbol</vt:lpstr>
      <vt:lpstr>Office Theme</vt:lpstr>
      <vt:lpstr>PowerPoint Presentation</vt:lpstr>
      <vt:lpstr>PowerPoint Presentation</vt:lpstr>
      <vt:lpstr>PowerPoint Presentation</vt:lpstr>
      <vt:lpstr>Agenda</vt:lpstr>
      <vt:lpstr>SAP DEMO SYSTEM</vt:lpstr>
      <vt:lpstr>Odata </vt:lpstr>
      <vt:lpstr>PowerPoint Presentation</vt:lpstr>
      <vt:lpstr>PowerPoint Presentation</vt:lpstr>
      <vt:lpstr>Number Range</vt:lpstr>
      <vt:lpstr>Number RAnge</vt:lpstr>
      <vt:lpstr>Number RAnge</vt:lpstr>
      <vt:lpstr>Number RAnge</vt:lpstr>
      <vt:lpstr>Idoc Adapter</vt:lpstr>
      <vt:lpstr>IDOC</vt:lpstr>
      <vt:lpstr>IDOC</vt:lpstr>
      <vt:lpstr>PowerPoint Presentation</vt:lpstr>
      <vt:lpstr>IDOC</vt:lpstr>
      <vt:lpstr>IDOC</vt:lpstr>
      <vt:lpstr>IDOC</vt:lpstr>
      <vt:lpstr>IDOC Adapter</vt:lpstr>
      <vt:lpstr>PowerPoint Presentation</vt:lpstr>
      <vt:lpstr>IDOC ADPATER</vt:lpstr>
      <vt:lpstr>PowerPoint Presentation</vt:lpstr>
      <vt:lpstr>PowerPoint Presentation</vt:lpstr>
      <vt:lpstr>PowerPoint Presentation</vt:lpstr>
      <vt:lpstr>PowerPoint Presentation</vt:lpstr>
      <vt:lpstr>PowerPoint Presentation</vt:lpstr>
      <vt:lpstr>PowerPoint Presentation</vt:lpstr>
      <vt:lpstr>JMS</vt:lpstr>
      <vt:lpstr>JMS</vt:lpstr>
      <vt:lpstr>JMS</vt:lpstr>
      <vt:lpstr>JMS</vt:lpstr>
      <vt:lpstr>SFTP Adapter</vt:lpstr>
      <vt:lpstr>How SFTP Works </vt:lpstr>
      <vt:lpstr>PowerPoint Presentation</vt:lpstr>
      <vt:lpstr>Configuring the SFTP Client (Tenant)  </vt:lpstr>
      <vt:lpstr>SFTP Sender Adapter </vt:lpstr>
      <vt:lpstr>SFTP Sender (Source)</vt:lpstr>
      <vt:lpstr>SFTP adapter(processing)</vt:lpstr>
      <vt:lpstr>SFTP Receiver adapter</vt:lpstr>
      <vt:lpstr>PowerPoint Presentation</vt:lpstr>
      <vt:lpstr>PowerPoint Presentation</vt:lpstr>
      <vt:lpstr>PowerPoint Presentation</vt:lpstr>
      <vt:lpstr>PowerPoint Presentation</vt:lpstr>
      <vt:lpstr>SFTP</vt:lpstr>
      <vt:lpstr>SFTP</vt:lpstr>
      <vt:lpstr>Twitter Adapter </vt:lpstr>
      <vt:lpstr>PowerPoint Presentation</vt:lpstr>
      <vt:lpstr>Twitter Adapter</vt:lpstr>
      <vt:lpstr>PowerPoint Presentation</vt:lpstr>
      <vt:lpstr>PowerPoint Presentation</vt:lpstr>
      <vt:lpstr>PowerPoint Presentation</vt:lpstr>
      <vt:lpstr>PowerPoint Presentation</vt:lpstr>
      <vt:lpstr>PowerPoint Presentation</vt:lpstr>
      <vt:lpstr>PowerPoint Presentation</vt:lpstr>
      <vt:lpstr>TwiTter Adapter</vt:lpstr>
      <vt:lpstr>PowerPoint Presentation</vt:lpstr>
      <vt:lpstr>PowerPoint Presentation</vt:lpstr>
      <vt:lpstr>Ariba Adapter </vt:lpstr>
      <vt:lpstr>Ariba </vt:lpstr>
      <vt:lpstr>PowerPoint Presentation</vt:lpstr>
      <vt:lpstr>PowerPoint Presentation</vt:lpstr>
      <vt:lpstr>Ariba Receiver Adapetr</vt:lpstr>
      <vt:lpstr>PowerPoint Presentation</vt:lpstr>
      <vt:lpstr>Success factor Adapter </vt:lpstr>
      <vt:lpstr>PowerPoint Presentation</vt:lpstr>
      <vt:lpstr>Sender Successfactor Adapter</vt:lpstr>
      <vt:lpstr>PowerPoint Presentation</vt:lpstr>
      <vt:lpstr>PowerPoint Presentation</vt:lpstr>
      <vt:lpstr>PowerPoint Presentation</vt:lpstr>
      <vt:lpstr>Groovy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Groovy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Encoder and decoder</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6</cp:revision>
  <dcterms:created xsi:type="dcterms:W3CDTF">2023-07-25T06:30:10Z</dcterms:created>
  <dcterms:modified xsi:type="dcterms:W3CDTF">2023-07-25T07:56:43Z</dcterms:modified>
</cp:coreProperties>
</file>